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</p:sldIdLst>
  <p:sldSz cy="5143500" cx="9144000"/>
  <p:notesSz cx="6858000" cy="9144000"/>
  <p:embeddedFontLst>
    <p:embeddedFont>
      <p:font typeface="Roboto"/>
      <p:regular r:id="rId115"/>
      <p:bold r:id="rId116"/>
      <p:italic r:id="rId117"/>
      <p:boldItalic r:id="rId118"/>
    </p:embeddedFont>
    <p:embeddedFont>
      <p:font typeface="Lato"/>
      <p:regular r:id="rId119"/>
      <p:bold r:id="rId120"/>
      <p:italic r:id="rId121"/>
      <p:boldItalic r:id="rId122"/>
    </p:embeddedFont>
    <p:embeddedFont>
      <p:font typeface="Lato Light"/>
      <p:regular r:id="rId123"/>
      <p:bold r:id="rId124"/>
      <p:italic r:id="rId125"/>
      <p:boldItalic r:id="rId126"/>
    </p:embeddedFont>
    <p:embeddedFont>
      <p:font typeface="Merriweather"/>
      <p:regular r:id="rId127"/>
      <p:bold r:id="rId128"/>
      <p:italic r:id="rId129"/>
      <p:boldItalic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31" roundtripDataSignature="AMtx7mj3JNWE6I2lC0iYkTK4OLUkUXyS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FE54EC-D425-4DB8-8EE9-2B19691916F4}">
  <a:tblStyle styleId="{09FE54EC-D425-4DB8-8EE9-2B19691916F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EEF"/>
          </a:solidFill>
        </a:fill>
      </a:tcStyle>
    </a:wholeTbl>
    <a:band1H>
      <a:tcTxStyle b="off" i="off"/>
      <a:tcStyle>
        <a:fill>
          <a:solidFill>
            <a:srgbClr val="D5DBD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5DBDE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BEEEF"/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fill>
          <a:solidFill>
            <a:srgbClr val="EBEEE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Merriweather-italic.fntdata"/><Relationship Id="rId128" Type="http://schemas.openxmlformats.org/officeDocument/2006/relationships/font" Target="fonts/Merriweather-bold.fntdata"/><Relationship Id="rId127" Type="http://schemas.openxmlformats.org/officeDocument/2006/relationships/font" Target="fonts/Merriweather-regular.fntdata"/><Relationship Id="rId126" Type="http://schemas.openxmlformats.org/officeDocument/2006/relationships/font" Target="fonts/LatoLight-boldItalic.fntdata"/><Relationship Id="rId26" Type="http://schemas.openxmlformats.org/officeDocument/2006/relationships/slide" Target="slides/slide20.xml"/><Relationship Id="rId121" Type="http://schemas.openxmlformats.org/officeDocument/2006/relationships/font" Target="fonts/Lato-italic.fntdata"/><Relationship Id="rId25" Type="http://schemas.openxmlformats.org/officeDocument/2006/relationships/slide" Target="slides/slide19.xml"/><Relationship Id="rId120" Type="http://schemas.openxmlformats.org/officeDocument/2006/relationships/font" Target="fonts/La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LatoLight-italic.fntdata"/><Relationship Id="rId29" Type="http://schemas.openxmlformats.org/officeDocument/2006/relationships/slide" Target="slides/slide23.xml"/><Relationship Id="rId124" Type="http://schemas.openxmlformats.org/officeDocument/2006/relationships/font" Target="fonts/LatoLight-bold.fntdata"/><Relationship Id="rId123" Type="http://schemas.openxmlformats.org/officeDocument/2006/relationships/font" Target="fonts/LatoLight-regular.fntdata"/><Relationship Id="rId122" Type="http://schemas.openxmlformats.org/officeDocument/2006/relationships/font" Target="fonts/Lato-bold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Roboto-boldItalic.fntdata"/><Relationship Id="rId117" Type="http://schemas.openxmlformats.org/officeDocument/2006/relationships/font" Target="fonts/Roboto-italic.fntdata"/><Relationship Id="rId116" Type="http://schemas.openxmlformats.org/officeDocument/2006/relationships/font" Target="fonts/Roboto-bold.fntdata"/><Relationship Id="rId115" Type="http://schemas.openxmlformats.org/officeDocument/2006/relationships/font" Target="fonts/Roboto-regular.fntdata"/><Relationship Id="rId119" Type="http://schemas.openxmlformats.org/officeDocument/2006/relationships/font" Target="fonts/Lato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customschemas.google.com/relationships/presentationmetadata" Target="metadata"/><Relationship Id="rId130" Type="http://schemas.openxmlformats.org/officeDocument/2006/relationships/font" Target="fonts/Merriweather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Ε = epsilon</a:t>
            </a:r>
            <a:endParaRPr sz="10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0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1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1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9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5" name="Google Shape;55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0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20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1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1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7" name="Google Shape;17;p111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8" name="Google Shape;18;p11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1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" name="Google Shape;20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2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1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1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1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11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5" name="Google Shape;35;p1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6" name="Google Shape;36;p1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6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1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" name="Google Shape;42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7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1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11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7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7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www.youtube.com/watch?v=nk2CQITm_eo" TargetMode="External"/><Relationship Id="rId4" Type="http://schemas.openxmlformats.org/officeDocument/2006/relationships/hyperlink" Target="https://www.youtube.com/watch?v=yIYKR4sgzI8" TargetMode="External"/><Relationship Id="rId5" Type="http://schemas.openxmlformats.org/officeDocument/2006/relationships/hyperlink" Target="https://www.youtube.com/watch?v=HVXime0nQeI" TargetMode="External"/><Relationship Id="rId6" Type="http://schemas.openxmlformats.org/officeDocument/2006/relationships/hyperlink" Target="https://www.youtube.com/watch?v=4b5d3muPQmA" TargetMode="External"/><Relationship Id="rId7" Type="http://schemas.openxmlformats.org/officeDocument/2006/relationships/hyperlink" Target="https://www.youtube.com/watch?v=7VeUPuFGJH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7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311700" y="11708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4100"/>
              <a:t>Introduction to Machine Learning</a:t>
            </a:r>
            <a:endParaRPr sz="4100"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311700" y="2675573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2000"/>
              <a:t>KamiLimu Data Science Track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2175"/>
            <a:ext cx="2646650" cy="4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4572000" y="4134273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chemeClr val="lt1"/>
                </a:solidFill>
              </a:rPr>
              <a:t>Slides </a:t>
            </a:r>
            <a:r>
              <a:rPr lang="en-GB">
                <a:solidFill>
                  <a:schemeClr val="lt1"/>
                </a:solidFill>
              </a:rPr>
              <a:t>by Mbithe Nzomo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chemeClr val="lt1"/>
                </a:solidFill>
              </a:rPr>
              <a:t>Computer Science PhD Candidate 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solidFill>
                  <a:schemeClr val="lt1"/>
                </a:solidFill>
              </a:rPr>
              <a:t>University of Cape Town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/>
          <p:nvPr/>
        </p:nvSpPr>
        <p:spPr>
          <a:xfrm>
            <a:off x="2480542" y="3420540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4118318" y="4306012"/>
            <a:ext cx="3094500" cy="1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1070950" y="730250"/>
            <a:ext cx="6461624" cy="3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/>
          <p:nvPr/>
        </p:nvSpPr>
        <p:spPr>
          <a:xfrm>
            <a:off x="4912237" y="1684183"/>
            <a:ext cx="2055300" cy="395100"/>
          </a:xfrm>
          <a:prstGeom prst="ellipse">
            <a:avLst/>
          </a:prstGeom>
          <a:solidFill>
            <a:srgbClr val="FF930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3923750" y="1209199"/>
            <a:ext cx="4606500" cy="3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4572006" y="1830437"/>
            <a:ext cx="43386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Methods that attempt to explain how an observed outcome is related to a set of potential predictor variables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1664075" y="623725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1691275" y="1738925"/>
            <a:ext cx="1907100" cy="3912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942943" y="2965368"/>
            <a:ext cx="1683600" cy="1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2341438" y="3644653"/>
            <a:ext cx="1683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1070950" y="3033577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575169" y="3087280"/>
            <a:ext cx="17481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categorical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2628442" y="3743146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2281772" y="3847575"/>
            <a:ext cx="168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numerical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00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Regression</a:t>
            </a:r>
            <a:endParaRPr sz="2420"/>
          </a:p>
        </p:txBody>
      </p:sp>
      <p:sp>
        <p:nvSpPr>
          <p:cNvPr id="996" name="Google Shape;99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7" name="Google Shape;997;p100"/>
          <p:cNvPicPr preferRelativeResize="0"/>
          <p:nvPr/>
        </p:nvPicPr>
        <p:blipFill rotWithShape="1">
          <a:blip r:embed="rId3">
            <a:alphaModFix/>
          </a:blip>
          <a:srcRect b="0" l="0" r="0" t="10046"/>
          <a:stretch/>
        </p:blipFill>
        <p:spPr>
          <a:xfrm>
            <a:off x="1976801" y="1276675"/>
            <a:ext cx="5527000" cy="38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1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Regression</a:t>
            </a:r>
            <a:endParaRPr sz="2420"/>
          </a:p>
        </p:txBody>
      </p:sp>
      <p:sp>
        <p:nvSpPr>
          <p:cNvPr id="1003" name="Google Shape;100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4" name="Google Shape;1004;p101"/>
          <p:cNvPicPr preferRelativeResize="0"/>
          <p:nvPr/>
        </p:nvPicPr>
        <p:blipFill rotWithShape="1">
          <a:blip r:embed="rId3">
            <a:alphaModFix/>
          </a:blip>
          <a:srcRect b="0" l="0" r="0" t="10304"/>
          <a:stretch/>
        </p:blipFill>
        <p:spPr>
          <a:xfrm>
            <a:off x="1785713" y="1249375"/>
            <a:ext cx="5582224" cy="3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1"/>
          <p:cNvSpPr txBox="1"/>
          <p:nvPr/>
        </p:nvSpPr>
        <p:spPr>
          <a:xfrm>
            <a:off x="7367950" y="2780800"/>
            <a:ext cx="131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kNN regression line with k = 3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6" name="Google Shape;1006;p101"/>
          <p:cNvCxnSpPr>
            <a:stCxn id="1005" idx="1"/>
          </p:cNvCxnSpPr>
          <p:nvPr/>
        </p:nvCxnSpPr>
        <p:spPr>
          <a:xfrm rot="10800000">
            <a:off x="5477650" y="2760850"/>
            <a:ext cx="1890300" cy="435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2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The influence of k</a:t>
            </a:r>
            <a:endParaRPr sz="2420"/>
          </a:p>
        </p:txBody>
      </p:sp>
      <p:sp>
        <p:nvSpPr>
          <p:cNvPr id="1012" name="Google Shape;101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3" name="Google Shape;1013;p102"/>
          <p:cNvPicPr preferRelativeResize="0"/>
          <p:nvPr/>
        </p:nvPicPr>
        <p:blipFill rotWithShape="1">
          <a:blip r:embed="rId3">
            <a:alphaModFix/>
          </a:blip>
          <a:srcRect b="0" l="0" r="0" t="10304"/>
          <a:stretch/>
        </p:blipFill>
        <p:spPr>
          <a:xfrm>
            <a:off x="3020617" y="1788276"/>
            <a:ext cx="3063901" cy="21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2"/>
          <p:cNvPicPr preferRelativeResize="0"/>
          <p:nvPr/>
        </p:nvPicPr>
        <p:blipFill rotWithShape="1">
          <a:blip r:embed="rId4">
            <a:alphaModFix/>
          </a:blip>
          <a:srcRect b="0" l="0" r="0" t="10241"/>
          <a:stretch/>
        </p:blipFill>
        <p:spPr>
          <a:xfrm>
            <a:off x="42406" y="1788276"/>
            <a:ext cx="3061581" cy="213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02"/>
          <p:cNvPicPr preferRelativeResize="0"/>
          <p:nvPr/>
        </p:nvPicPr>
        <p:blipFill rotWithShape="1">
          <a:blip r:embed="rId5">
            <a:alphaModFix/>
          </a:blip>
          <a:srcRect b="0" l="0" r="0" t="10046"/>
          <a:stretch/>
        </p:blipFill>
        <p:spPr>
          <a:xfrm>
            <a:off x="6046591" y="1788276"/>
            <a:ext cx="3055003" cy="213735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2"/>
          <p:cNvSpPr txBox="1"/>
          <p:nvPr/>
        </p:nvSpPr>
        <p:spPr>
          <a:xfrm>
            <a:off x="1404540" y="1452569"/>
            <a:ext cx="513900" cy="215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557" l="-4758" r="-475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02"/>
          <p:cNvSpPr txBox="1"/>
          <p:nvPr/>
        </p:nvSpPr>
        <p:spPr>
          <a:xfrm>
            <a:off x="4462944" y="1452569"/>
            <a:ext cx="513900" cy="215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557" l="-4877" r="-730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02"/>
          <p:cNvSpPr txBox="1"/>
          <p:nvPr/>
        </p:nvSpPr>
        <p:spPr>
          <a:xfrm>
            <a:off x="7480329" y="1452569"/>
            <a:ext cx="513900" cy="215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1107" l="-7318" r="-730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02"/>
          <p:cNvSpPr txBox="1"/>
          <p:nvPr/>
        </p:nvSpPr>
        <p:spPr>
          <a:xfrm>
            <a:off x="6521400" y="4045900"/>
            <a:ext cx="24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bias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Less sampling variability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2"/>
          <p:cNvSpPr txBox="1"/>
          <p:nvPr/>
        </p:nvSpPr>
        <p:spPr>
          <a:xfrm>
            <a:off x="495925" y="4062757"/>
            <a:ext cx="24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Less bias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More sampling variability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1" name="Google Shape;1021;p102"/>
          <p:cNvCxnSpPr/>
          <p:nvPr/>
        </p:nvCxnSpPr>
        <p:spPr>
          <a:xfrm>
            <a:off x="3309730" y="4355144"/>
            <a:ext cx="284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stealth"/>
            <a:tailEnd len="lg" w="lg" type="stealth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3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Choosing k</a:t>
            </a:r>
            <a:endParaRPr sz="2420"/>
          </a:p>
        </p:txBody>
      </p:sp>
      <p:sp>
        <p:nvSpPr>
          <p:cNvPr id="1027" name="Google Shape;1027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8" name="Google Shape;1028;p103"/>
          <p:cNvSpPr txBox="1"/>
          <p:nvPr>
            <p:ph idx="1" type="body"/>
          </p:nvPr>
        </p:nvSpPr>
        <p:spPr>
          <a:xfrm>
            <a:off x="311725" y="1435150"/>
            <a:ext cx="82581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For each value of k: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Fit model on training data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Test model on testing data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Compute the evaluation metrics (MSE, RMSE, MAE)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See which value of k has the least error</a:t>
            </a:r>
            <a:endParaRPr sz="2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4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Choosing k</a:t>
            </a:r>
            <a:endParaRPr sz="2420"/>
          </a:p>
        </p:txBody>
      </p:sp>
      <p:sp>
        <p:nvSpPr>
          <p:cNvPr id="1034" name="Google Shape;103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5" name="Google Shape;1035;p104"/>
          <p:cNvSpPr/>
          <p:nvPr/>
        </p:nvSpPr>
        <p:spPr>
          <a:xfrm>
            <a:off x="4958525" y="1413575"/>
            <a:ext cx="596400" cy="30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104"/>
          <p:cNvPicPr preferRelativeResize="0"/>
          <p:nvPr/>
        </p:nvPicPr>
        <p:blipFill rotWithShape="1">
          <a:blip r:embed="rId3">
            <a:alphaModFix/>
          </a:blip>
          <a:srcRect b="2367" l="1336" r="1801" t="2157"/>
          <a:stretch/>
        </p:blipFill>
        <p:spPr>
          <a:xfrm>
            <a:off x="1490875" y="1490875"/>
            <a:ext cx="5786776" cy="34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4"/>
          <p:cNvSpPr/>
          <p:nvPr/>
        </p:nvSpPr>
        <p:spPr>
          <a:xfrm>
            <a:off x="1457750" y="1512950"/>
            <a:ext cx="452700" cy="30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5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Computing distance</a:t>
            </a:r>
            <a:endParaRPr sz="2420"/>
          </a:p>
        </p:txBody>
      </p:sp>
      <p:sp>
        <p:nvSpPr>
          <p:cNvPr id="1043" name="Google Shape;1043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4" name="Google Shape;1044;p105"/>
          <p:cNvSpPr/>
          <p:nvPr/>
        </p:nvSpPr>
        <p:spPr>
          <a:xfrm>
            <a:off x="4958525" y="1413575"/>
            <a:ext cx="596400" cy="30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05"/>
          <p:cNvSpPr/>
          <p:nvPr/>
        </p:nvSpPr>
        <p:spPr>
          <a:xfrm>
            <a:off x="1457750" y="1512950"/>
            <a:ext cx="452700" cy="30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6" name="Google Shape;104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500" y="1646775"/>
            <a:ext cx="6357748" cy="30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05"/>
          <p:cNvSpPr txBox="1"/>
          <p:nvPr>
            <p:ph idx="1" type="body"/>
          </p:nvPr>
        </p:nvSpPr>
        <p:spPr>
          <a:xfrm>
            <a:off x="311725" y="1435150"/>
            <a:ext cx="82581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Euclidean distance for numerical values</a:t>
            </a:r>
            <a:endParaRPr sz="2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3" name="Google Shape;105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800"/>
            <a:ext cx="9394224" cy="52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059" name="Google Shape;1059;p107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Supervised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Regression 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Classification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ML Algorithms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Model Selection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Linear Regression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Logistic Regression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k-Nearest Neighbours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1060" name="Google Shape;106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Homework</a:t>
            </a:r>
            <a:endParaRPr/>
          </a:p>
        </p:txBody>
      </p:sp>
      <p:sp>
        <p:nvSpPr>
          <p:cNvPr id="1066" name="Google Shape;1066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7" name="Google Shape;1067;p108"/>
          <p:cNvSpPr txBox="1"/>
          <p:nvPr>
            <p:ph idx="1" type="body"/>
          </p:nvPr>
        </p:nvSpPr>
        <p:spPr>
          <a:xfrm>
            <a:off x="4441550" y="303925"/>
            <a:ext cx="4500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Further your understanding: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 u="sng">
                <a:solidFill>
                  <a:schemeClr val="hlink"/>
                </a:solidFill>
                <a:hlinkClick r:id="rId3"/>
              </a:rPr>
              <a:t>StatQuest - 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 u="sng">
                <a:solidFill>
                  <a:schemeClr val="hlink"/>
                </a:solidFill>
                <a:hlinkClick r:id="rId4"/>
              </a:rPr>
              <a:t>StatQuest - 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StatQuest - 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Practice exercises: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/>
              <a:t>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Learn some more algorithms: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 u="sng">
                <a:solidFill>
                  <a:schemeClr val="hlink"/>
                </a:solidFill>
                <a:hlinkClick r:id="rId6"/>
              </a:rPr>
              <a:t>StatQuest - k-Means Clustering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-GB" sz="1900" u="sng">
                <a:solidFill>
                  <a:schemeClr val="hlink"/>
                </a:solidFill>
                <a:hlinkClick r:id="rId7"/>
              </a:rPr>
              <a:t>StatQuest - Decision Trees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2480542" y="3420540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4118318" y="4306012"/>
            <a:ext cx="3094500" cy="1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1070950" y="730250"/>
            <a:ext cx="6461624" cy="3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/>
          <p:nvPr/>
        </p:nvSpPr>
        <p:spPr>
          <a:xfrm>
            <a:off x="4912237" y="1684183"/>
            <a:ext cx="2055300" cy="395100"/>
          </a:xfrm>
          <a:prstGeom prst="ellipse">
            <a:avLst/>
          </a:prstGeom>
          <a:solidFill>
            <a:srgbClr val="FF930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3923750" y="1209199"/>
            <a:ext cx="4606500" cy="3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4517156" y="1559887"/>
            <a:ext cx="43386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Regression:</a:t>
            </a: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 numerical outcome such as stock returns or number of sales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1664075" y="623725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691275" y="1738925"/>
            <a:ext cx="1907100" cy="3912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942943" y="2965368"/>
            <a:ext cx="1683600" cy="1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2341438" y="3644653"/>
            <a:ext cx="1683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1070950" y="3033577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575169" y="3087280"/>
            <a:ext cx="17481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categorical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2628442" y="3743146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2281772" y="3847575"/>
            <a:ext cx="168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numerical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/>
          <p:nvPr/>
        </p:nvSpPr>
        <p:spPr>
          <a:xfrm>
            <a:off x="2480542" y="3420540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4118318" y="4306012"/>
            <a:ext cx="3094500" cy="1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1070950" y="730250"/>
            <a:ext cx="6461624" cy="3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"/>
          <p:cNvSpPr/>
          <p:nvPr/>
        </p:nvSpPr>
        <p:spPr>
          <a:xfrm>
            <a:off x="4912237" y="1684183"/>
            <a:ext cx="2055300" cy="395100"/>
          </a:xfrm>
          <a:prstGeom prst="ellipse">
            <a:avLst/>
          </a:prstGeom>
          <a:solidFill>
            <a:srgbClr val="FF930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3923750" y="1209199"/>
            <a:ext cx="4606500" cy="3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4517156" y="1559887"/>
            <a:ext cx="43386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Classification:</a:t>
            </a: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 categorical outcome such as profit or loss, cat or dog, etc.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/>
          <p:nvPr/>
        </p:nvSpPr>
        <p:spPr>
          <a:xfrm>
            <a:off x="1664075" y="623725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1691275" y="1738925"/>
            <a:ext cx="1907100" cy="3912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/>
          <p:nvPr/>
        </p:nvSpPr>
        <p:spPr>
          <a:xfrm>
            <a:off x="942943" y="2965368"/>
            <a:ext cx="1683600" cy="1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2341438" y="3644653"/>
            <a:ext cx="1683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1070950" y="3033577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575169" y="3087280"/>
            <a:ext cx="17481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categorical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2628442" y="3743146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"/>
          <p:cNvSpPr txBox="1"/>
          <p:nvPr/>
        </p:nvSpPr>
        <p:spPr>
          <a:xfrm>
            <a:off x="2281772" y="3847575"/>
            <a:ext cx="168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numerical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 b="89897" l="0" r="0" t="0"/>
          <a:stretch/>
        </p:blipFill>
        <p:spPr>
          <a:xfrm>
            <a:off x="1706450" y="735637"/>
            <a:ext cx="6178101" cy="4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3"/>
          <p:cNvSpPr/>
          <p:nvPr/>
        </p:nvSpPr>
        <p:spPr>
          <a:xfrm>
            <a:off x="2237182" y="1673182"/>
            <a:ext cx="1965000" cy="3777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802250" y="1151120"/>
            <a:ext cx="3634800" cy="31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346998" y="1566613"/>
            <a:ext cx="4355400" cy="3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Methods to identify patterns and structure in the data without an outcome variable</a:t>
            </a:r>
            <a:endParaRPr b="0" i="0" sz="1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550" y="1103208"/>
            <a:ext cx="3557527" cy="403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/>
          <p:nvPr/>
        </p:nvSpPr>
        <p:spPr>
          <a:xfrm>
            <a:off x="6757208" y="2553577"/>
            <a:ext cx="9951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3"/>
          <p:cNvSpPr/>
          <p:nvPr/>
        </p:nvSpPr>
        <p:spPr>
          <a:xfrm>
            <a:off x="1968875" y="599913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4795500" y="2722220"/>
            <a:ext cx="1533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5196731" y="4137716"/>
            <a:ext cx="2862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5352085" y="1993388"/>
            <a:ext cx="662400" cy="2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4865176" y="2816032"/>
            <a:ext cx="153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Group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5681057" y="4293320"/>
            <a:ext cx="141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Reduce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3" name="Google Shape;243;p14"/>
          <p:cNvPicPr preferRelativeResize="0"/>
          <p:nvPr/>
        </p:nvPicPr>
        <p:blipFill rotWithShape="1">
          <a:blip r:embed="rId3">
            <a:alphaModFix/>
          </a:blip>
          <a:srcRect b="89897" l="0" r="0" t="0"/>
          <a:stretch/>
        </p:blipFill>
        <p:spPr>
          <a:xfrm>
            <a:off x="1706450" y="735637"/>
            <a:ext cx="6178101" cy="4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4"/>
          <p:cNvSpPr/>
          <p:nvPr/>
        </p:nvSpPr>
        <p:spPr>
          <a:xfrm>
            <a:off x="2237182" y="1673182"/>
            <a:ext cx="1965000" cy="3777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802250" y="1151120"/>
            <a:ext cx="3634800" cy="31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347000" y="1673167"/>
            <a:ext cx="435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is not labelled, so there's no “supervisor” to guide the learning process</a:t>
            </a:r>
            <a:endParaRPr b="0" i="0" sz="1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550" y="1103208"/>
            <a:ext cx="3557527" cy="403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/>
          <p:nvPr/>
        </p:nvSpPr>
        <p:spPr>
          <a:xfrm>
            <a:off x="6757208" y="2553577"/>
            <a:ext cx="9951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1968875" y="599913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4795500" y="2722220"/>
            <a:ext cx="1533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5196731" y="4137716"/>
            <a:ext cx="2862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5352085" y="1993388"/>
            <a:ext cx="662400" cy="2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4865176" y="2816032"/>
            <a:ext cx="153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Group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5681057" y="4293320"/>
            <a:ext cx="141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Reduce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3">
            <a:alphaModFix/>
          </a:blip>
          <a:srcRect b="89897" l="0" r="0" t="0"/>
          <a:stretch/>
        </p:blipFill>
        <p:spPr>
          <a:xfrm>
            <a:off x="1706450" y="735637"/>
            <a:ext cx="6178101" cy="4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/>
          <p:nvPr/>
        </p:nvSpPr>
        <p:spPr>
          <a:xfrm>
            <a:off x="2237182" y="1673182"/>
            <a:ext cx="1965000" cy="3777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5"/>
          <p:cNvSpPr/>
          <p:nvPr/>
        </p:nvSpPr>
        <p:spPr>
          <a:xfrm>
            <a:off x="802250" y="1151120"/>
            <a:ext cx="3634800" cy="31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356600" y="1768342"/>
            <a:ext cx="43554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Clustering: </a:t>
            </a: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Identify latent/unobserved groupings of the rows/observations</a:t>
            </a:r>
            <a:endParaRPr b="0" i="0" sz="1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550" y="1103208"/>
            <a:ext cx="3557527" cy="403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/>
          <p:nvPr/>
        </p:nvSpPr>
        <p:spPr>
          <a:xfrm>
            <a:off x="6757208" y="2553577"/>
            <a:ext cx="9951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1968875" y="599913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4795500" y="2722220"/>
            <a:ext cx="1533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5196731" y="4137716"/>
            <a:ext cx="2862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5352085" y="1993388"/>
            <a:ext cx="662400" cy="2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5"/>
          <p:cNvSpPr txBox="1"/>
          <p:nvPr/>
        </p:nvSpPr>
        <p:spPr>
          <a:xfrm>
            <a:off x="4865176" y="2816032"/>
            <a:ext cx="153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Group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5681057" y="4293320"/>
            <a:ext cx="141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Reduce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7" name="Google Shape;277;p16"/>
          <p:cNvPicPr preferRelativeResize="0"/>
          <p:nvPr/>
        </p:nvPicPr>
        <p:blipFill rotWithShape="1">
          <a:blip r:embed="rId3">
            <a:alphaModFix/>
          </a:blip>
          <a:srcRect b="89897" l="0" r="0" t="0"/>
          <a:stretch/>
        </p:blipFill>
        <p:spPr>
          <a:xfrm>
            <a:off x="1706450" y="735637"/>
            <a:ext cx="6178101" cy="4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6"/>
          <p:cNvSpPr/>
          <p:nvPr/>
        </p:nvSpPr>
        <p:spPr>
          <a:xfrm>
            <a:off x="2237182" y="1673182"/>
            <a:ext cx="1965000" cy="3777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802250" y="1151120"/>
            <a:ext cx="3634800" cy="31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385425" y="2050866"/>
            <a:ext cx="43554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Dimension reduction:</a:t>
            </a: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Reduce the number of columns/variables</a:t>
            </a:r>
            <a:endParaRPr b="0" i="0" sz="19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550" y="1103208"/>
            <a:ext cx="3557527" cy="403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6"/>
          <p:cNvSpPr/>
          <p:nvPr/>
        </p:nvSpPr>
        <p:spPr>
          <a:xfrm>
            <a:off x="6757208" y="2553577"/>
            <a:ext cx="995100" cy="5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1968875" y="599913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4795500" y="2722220"/>
            <a:ext cx="1533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5196731" y="4137716"/>
            <a:ext cx="2862600" cy="9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5352085" y="1993388"/>
            <a:ext cx="662400" cy="2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6"/>
          <p:cNvSpPr txBox="1"/>
          <p:nvPr/>
        </p:nvSpPr>
        <p:spPr>
          <a:xfrm>
            <a:off x="4865176" y="2816032"/>
            <a:ext cx="153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Group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 txBox="1"/>
          <p:nvPr/>
        </p:nvSpPr>
        <p:spPr>
          <a:xfrm>
            <a:off x="5681057" y="4293320"/>
            <a:ext cx="141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Reduce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Example: Regression</a:t>
            </a:r>
            <a:endParaRPr/>
          </a:p>
        </p:txBody>
      </p:sp>
      <p:sp>
        <p:nvSpPr>
          <p:cNvPr id="294" name="Google Shape;29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100"/>
              <a:t>Given a dataset containing sales and expenditure on TV, radio, and newspaper advertising for 200 companies, can we predict sales based on advertising expenditure?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95" name="Google Shape;2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6" name="Google Shape;2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147" y="1698819"/>
            <a:ext cx="3784511" cy="239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Example: Classification</a:t>
            </a:r>
            <a:endParaRPr/>
          </a:p>
        </p:txBody>
      </p:sp>
      <p:sp>
        <p:nvSpPr>
          <p:cNvPr id="302" name="Google Shape;302;p18"/>
          <p:cNvSpPr txBox="1"/>
          <p:nvPr>
            <p:ph idx="1" type="body"/>
          </p:nvPr>
        </p:nvSpPr>
        <p:spPr>
          <a:xfrm>
            <a:off x="311700" y="1505700"/>
            <a:ext cx="3030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6924"/>
              <a:buNone/>
            </a:pPr>
            <a:r>
              <a:rPr lang="en-GB" sz="2100"/>
              <a:t>Given a dataset containing percentages of words and punctuation marks appearing in 4,601 emails marked as spam or not spam, can we predict whether an incoming email is spam?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18"/>
          <p:cNvSpPr txBox="1"/>
          <p:nvPr>
            <p:ph idx="2" type="body"/>
          </p:nvPr>
        </p:nvSpPr>
        <p:spPr>
          <a:xfrm>
            <a:off x="3640300" y="1505700"/>
            <a:ext cx="51921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type   free  your   our  mail order     $     !     (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0.000 0.000 0.270 0.550 0.000 0.000 0.000 0.549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0.000 1.780 0.890 0.000 0.000 0.000 0.000 0.298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0.000 0.000 0.000 1.960 0.000 0.000 0.000 0.373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0.000 0.000 0.000 0.000 0.000 0.000 0.000 0.000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0.000 0.000 0.600 0.000 0.100 0.000 0.000 0.049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spam  0.000 2.830 0.940 0.940 0.000 0.000 0.000 0.000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spam  1.050 2.100 0.000 0.000 0.000 0.182 0.365 0.365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1.380 1.380 0.000 0.690 0.000 0.000 2.378 0.000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0.000 0.000 0.000 0.000 0.000 0.000 0.000 0.098</a:t>
            </a:r>
            <a:endParaRPr sz="13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"/>
              <a:buFont typeface="Arial"/>
              <a:buNone/>
            </a:pPr>
            <a:r>
              <a:rPr lang="en-GB" sz="1175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email 0.930 0.000 0.000 0.000 0.000 0.000 0.000 0.163</a:t>
            </a:r>
            <a:endParaRPr sz="1112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Example: Clustering</a:t>
            </a:r>
            <a:endParaRPr/>
          </a:p>
        </p:txBody>
      </p:sp>
      <p:sp>
        <p:nvSpPr>
          <p:cNvPr id="310" name="Google Shape;310;p19"/>
          <p:cNvSpPr txBox="1"/>
          <p:nvPr>
            <p:ph idx="1" type="body"/>
          </p:nvPr>
        </p:nvSpPr>
        <p:spPr>
          <a:xfrm>
            <a:off x="311700" y="1505700"/>
            <a:ext cx="3030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100"/>
              <a:t>Given a dataset containing of demographic variables for Kenyan counties, can we identify distinct groups of counties for targeted marketing?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1" name="Google Shape;3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19"/>
          <p:cNvSpPr txBox="1"/>
          <p:nvPr>
            <p:ph idx="2" type="body"/>
          </p:nvPr>
        </p:nvSpPr>
        <p:spPr>
          <a:xfrm>
            <a:off x="3640300" y="1505700"/>
            <a:ext cx="51921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County Income Age Persons Births Employ Urban Educ</a:t>
            </a:r>
            <a:endParaRPr sz="1200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01      20   26      64     55     31    22   89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02      18   29      34     43     29    22   87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-1270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03      33   29     226     66     37    23  108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04      24   31      91     74     15    20  106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05      22   26      68     55     32    24   88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06      20   28      76     45     27    22   85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07      21   25      72     63     17    25   86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08      30   29     314     73     25    20   10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09      16   24      46     38     31    24   86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10      26   32      63     67     28    21   93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75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Overview of Machine Learning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What is ML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Types of ML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Supervised Learning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Regression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Classification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ML Algorithms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Model Selection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74" name="Google Shape;7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Example: Clustering</a:t>
            </a:r>
            <a:endParaRPr/>
          </a:p>
        </p:txBody>
      </p:sp>
      <p:sp>
        <p:nvSpPr>
          <p:cNvPr id="318" name="Google Shape;318;p20"/>
          <p:cNvSpPr txBox="1"/>
          <p:nvPr>
            <p:ph idx="1" type="body"/>
          </p:nvPr>
        </p:nvSpPr>
        <p:spPr>
          <a:xfrm>
            <a:off x="311700" y="1505700"/>
            <a:ext cx="3030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100"/>
              <a:t>Given a dataset containing of demographic variables for Kenyan counties, can we identify distinct groups of counties for targeted marketing?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0" name="Google Shape;320;p20"/>
          <p:cNvSpPr txBox="1"/>
          <p:nvPr>
            <p:ph idx="2" type="body"/>
          </p:nvPr>
        </p:nvSpPr>
        <p:spPr>
          <a:xfrm>
            <a:off x="3640300" y="1505700"/>
            <a:ext cx="51921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County Income Age Persons Births Employ Urban Educ</a:t>
            </a:r>
            <a:endParaRPr sz="1200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01      20   26      64     55     31    22   89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02      18   29      34     43     29    22   87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-1270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03      33   29     226     66     37    23   71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04      24   31      91     74     15    20   55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05      22   26      68     55     32    24   88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06      20   28      76     45     27    22   85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07      21   25      72     63     17    25   86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08      30   29     314     73     25    20   10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09      16   24      46     38     31    24   86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2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 10      26   32      63     67     28    21   93</a:t>
            </a:r>
            <a:endParaRPr sz="120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75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Example: Clustering</a:t>
            </a:r>
            <a:endParaRPr/>
          </a:p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1209800" y="1007525"/>
            <a:ext cx="5450203" cy="4135975"/>
            <a:chOff x="1027300" y="1037950"/>
            <a:chExt cx="5450203" cy="4135975"/>
          </a:xfrm>
        </p:grpSpPr>
        <p:pic>
          <p:nvPicPr>
            <p:cNvPr id="328" name="Google Shape;32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58600" y="1037950"/>
              <a:ext cx="4018903" cy="4018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1"/>
            <p:cNvSpPr/>
            <p:nvPr/>
          </p:nvSpPr>
          <p:spPr>
            <a:xfrm>
              <a:off x="2439675" y="1757725"/>
              <a:ext cx="182400" cy="252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1"/>
            <p:cNvSpPr txBox="1"/>
            <p:nvPr/>
          </p:nvSpPr>
          <p:spPr>
            <a:xfrm>
              <a:off x="1027300" y="2650975"/>
              <a:ext cx="151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Median monthly income in 000s of shillings</a:t>
              </a:r>
              <a:endPara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3879150" y="4773725"/>
              <a:ext cx="1518000" cy="22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1"/>
            <p:cNvSpPr txBox="1"/>
            <p:nvPr/>
          </p:nvSpPr>
          <p:spPr>
            <a:xfrm>
              <a:off x="3657800" y="4773725"/>
              <a:ext cx="19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Median age in years</a:t>
              </a:r>
              <a:endPara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Example: Dimensionality Reduction</a:t>
            </a:r>
            <a:endParaRPr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311725" y="1419250"/>
            <a:ext cx="87696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100"/>
              <a:t>Given a dataset comprising variables associated with cancer, can we reduce the number of variables by constructing new ones that “summarize” the original variables?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39" name="Google Shape;3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340" name="Google Shape;340;p22"/>
          <p:cNvGraphicFramePr/>
          <p:nvPr/>
        </p:nvGraphicFramePr>
        <p:xfrm>
          <a:off x="401187" y="2745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{09FE54EC-D425-4DB8-8EE9-2B19691916F4}</a:tableStyleId>
              </a:tblPr>
              <a:tblGrid>
                <a:gridCol w="929450"/>
                <a:gridCol w="929450"/>
                <a:gridCol w="929450"/>
                <a:gridCol w="980525"/>
                <a:gridCol w="1052000"/>
                <a:gridCol w="888600"/>
              </a:tblGrid>
              <a:tr h="25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BRCA1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BRCA2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p53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Sun exposure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Smoker status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Weight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-0.46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-0.26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-0.05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-0.91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-0.99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-0.82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0.95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-0.39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-0.43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78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-0.34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0.95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-0.71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43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120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-0.48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-0.86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0.12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69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0.59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-0.65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-0.96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67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0.66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-0.46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0.22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55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0.20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0.54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0.04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13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-0.79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0.11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0.36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1" name="Google Shape;341;p22"/>
          <p:cNvGraphicFramePr/>
          <p:nvPr/>
        </p:nvGraphicFramePr>
        <p:xfrm>
          <a:off x="6943305" y="2761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{09FE54EC-D425-4DB8-8EE9-2B19691916F4}</a:tableStyleId>
              </a:tblPr>
              <a:tblGrid>
                <a:gridCol w="825500"/>
                <a:gridCol w="825500"/>
              </a:tblGrid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Genetics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Lifestyle</a:t>
                      </a:r>
                      <a:endParaRPr b="1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-0.26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68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-0.91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78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0.04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-0.03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-0.41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-0.34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80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0.14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0.26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42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-0.11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83</a:t>
                      </a:r>
                      <a:endParaRPr b="0" i="0" sz="1200" u="none" cap="none" strike="noStrike">
                        <a:solidFill>
                          <a:schemeClr val="dk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2" name="Google Shape;342;p22"/>
          <p:cNvSpPr/>
          <p:nvPr/>
        </p:nvSpPr>
        <p:spPr>
          <a:xfrm>
            <a:off x="6179867" y="3584628"/>
            <a:ext cx="694200" cy="3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Your turn! An interactive exercise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4355425" y="1796150"/>
            <a:ext cx="39999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100"/>
              <a:t>See if you can decide which machine learning approach is most appropriate for each of the following examples…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9" name="Google Shape;3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icture containing text&#10;&#10;Description automatically generated" id="350" name="Google Shape;3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11" y="1748127"/>
            <a:ext cx="3286829" cy="247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 1</a:t>
            </a:r>
            <a:endParaRPr/>
          </a:p>
        </p:txBody>
      </p:sp>
      <p:sp>
        <p:nvSpPr>
          <p:cNvPr id="356" name="Google Shape;356;p24"/>
          <p:cNvSpPr txBox="1"/>
          <p:nvPr>
            <p:ph idx="1" type="body"/>
          </p:nvPr>
        </p:nvSpPr>
        <p:spPr>
          <a:xfrm>
            <a:off x="311700" y="1652075"/>
            <a:ext cx="49614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3748"/>
              <a:buNone/>
            </a:pPr>
            <a:r>
              <a:rPr lang="en-GB" sz="8157"/>
              <a:t>A secondary school wants to understand which students are likely to do well on the Kenya Certificate of Secondary Education (KCSE) Mathematics exam. </a:t>
            </a:r>
            <a:endParaRPr sz="81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3748"/>
              <a:buNone/>
            </a:pPr>
            <a:r>
              <a:rPr lang="en-GB" sz="8157"/>
              <a:t>We have the KSCE scores and several academic, demographic, and social variables for students who wrote the exam over the past 5 years.</a:t>
            </a:r>
            <a:endParaRPr sz="81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8" name="Google Shape;358;p24"/>
          <p:cNvPicPr preferRelativeResize="0"/>
          <p:nvPr/>
        </p:nvPicPr>
        <p:blipFill rotWithShape="1">
          <a:blip r:embed="rId3">
            <a:alphaModFix/>
          </a:blip>
          <a:srcRect b="0" l="0" r="18752" t="0"/>
          <a:stretch/>
        </p:blipFill>
        <p:spPr>
          <a:xfrm>
            <a:off x="5581300" y="1690663"/>
            <a:ext cx="3251026" cy="28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 2</a:t>
            </a:r>
            <a:endParaRPr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4572000" y="1584825"/>
            <a:ext cx="4433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9090"/>
              <a:buNone/>
            </a:pPr>
            <a:r>
              <a:rPr lang="en-GB" sz="5500"/>
              <a:t>A bank needs to decide whether to lend money to new clients. They have a database of past client information, including whether or not each client defaulted on their payments.</a:t>
            </a:r>
            <a:endParaRPr sz="5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250000"/>
              <a:buNone/>
            </a:pPr>
            <a:r>
              <a:t/>
            </a:r>
            <a:endParaRPr/>
          </a:p>
        </p:txBody>
      </p:sp>
      <p:sp>
        <p:nvSpPr>
          <p:cNvPr id="365" name="Google Shape;3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6" name="Google Shape;3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62" y="1710432"/>
            <a:ext cx="3841476" cy="25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 3</a:t>
            </a:r>
            <a:endParaRPr/>
          </a:p>
        </p:txBody>
      </p:sp>
      <p:sp>
        <p:nvSpPr>
          <p:cNvPr id="372" name="Google Shape;372;p26"/>
          <p:cNvSpPr txBox="1"/>
          <p:nvPr>
            <p:ph idx="1" type="body"/>
          </p:nvPr>
        </p:nvSpPr>
        <p:spPr>
          <a:xfrm>
            <a:off x="311700" y="1652075"/>
            <a:ext cx="38856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8055"/>
              <a:buNone/>
            </a:pPr>
            <a:r>
              <a:rPr lang="en-GB" sz="8957"/>
              <a:t>An online store wants to identify irregular user behavior on their website. They have collected a large amount of information on user interactions.  </a:t>
            </a:r>
            <a:endParaRPr sz="89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3748"/>
              <a:buNone/>
            </a:pPr>
            <a:r>
              <a:t/>
            </a:r>
            <a:endParaRPr sz="81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3748"/>
              <a:buNone/>
            </a:pPr>
            <a:r>
              <a:t/>
            </a:r>
            <a:endParaRPr sz="8157"/>
          </a:p>
        </p:txBody>
      </p:sp>
      <p:sp>
        <p:nvSpPr>
          <p:cNvPr id="373" name="Google Shape;3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374" name="Google Shape;3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8" y="1882709"/>
            <a:ext cx="4016829" cy="225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 4</a:t>
            </a:r>
            <a:endParaRPr/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4514350" y="1844175"/>
            <a:ext cx="4433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You wish to categorize Wikipedia pages into broad topics (science, history, politics, etc) by analyzing the words used in each document.</a:t>
            </a:r>
            <a:endParaRPr sz="1400"/>
          </a:p>
        </p:txBody>
      </p:sp>
      <p:sp>
        <p:nvSpPr>
          <p:cNvPr id="381" name="Google Shape;3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2" name="Google Shape;3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00" y="1452298"/>
            <a:ext cx="2667575" cy="30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388" name="Google Shape;388;p28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Supervised Learning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Regression 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Classification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ML Algorithms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Model Selection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389" name="Google Shape;3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Supervised Learning</a:t>
            </a:r>
            <a:endParaRPr/>
          </a:p>
        </p:txBody>
      </p:sp>
      <p:sp>
        <p:nvSpPr>
          <p:cNvPr id="395" name="Google Shape;3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6" name="Google Shape;396;p29"/>
          <p:cNvPicPr preferRelativeResize="0"/>
          <p:nvPr/>
        </p:nvPicPr>
        <p:blipFill rotWithShape="1">
          <a:blip r:embed="rId3">
            <a:alphaModFix/>
          </a:blip>
          <a:srcRect b="1673" l="1942" r="1912" t="1510"/>
          <a:stretch/>
        </p:blipFill>
        <p:spPr>
          <a:xfrm>
            <a:off x="4757125" y="177075"/>
            <a:ext cx="3936124" cy="46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Data Science Process</a:t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697975" y="2294675"/>
            <a:ext cx="1365600" cy="460200"/>
          </a:xfrm>
          <a:prstGeom prst="chevron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2929560" y="2281825"/>
            <a:ext cx="1365600" cy="4602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OBTAIN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4161145" y="2281825"/>
            <a:ext cx="1365600" cy="4602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5392730" y="2294675"/>
            <a:ext cx="1365600" cy="460200"/>
          </a:xfrm>
          <a:prstGeom prst="chevron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EXPLORE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624315" y="2294675"/>
            <a:ext cx="1365600" cy="460200"/>
          </a:xfrm>
          <a:prstGeom prst="chevron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b="65962" l="12640" r="75828" t="15893"/>
          <a:stretch/>
        </p:blipFill>
        <p:spPr>
          <a:xfrm>
            <a:off x="3202763" y="1619212"/>
            <a:ext cx="823949" cy="6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65169" l="28946" r="59521" t="16687"/>
          <a:stretch/>
        </p:blipFill>
        <p:spPr>
          <a:xfrm>
            <a:off x="4431975" y="1602050"/>
            <a:ext cx="823949" cy="6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 b="65170" l="44940" r="43529" t="16685"/>
          <a:stretch/>
        </p:blipFill>
        <p:spPr>
          <a:xfrm>
            <a:off x="5663563" y="1619212"/>
            <a:ext cx="823949" cy="6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 b="64773" l="60102" r="28365" t="17082"/>
          <a:stretch/>
        </p:blipFill>
        <p:spPr>
          <a:xfrm>
            <a:off x="6802363" y="1619212"/>
            <a:ext cx="823949" cy="6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4875" y="1699725"/>
            <a:ext cx="518775" cy="5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2181988" y="2662488"/>
            <a:ext cx="319500" cy="917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408578" y="2662488"/>
            <a:ext cx="319500" cy="917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4635168" y="2662488"/>
            <a:ext cx="319500" cy="91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5861758" y="2662488"/>
            <a:ext cx="319500" cy="917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088348" y="2662488"/>
            <a:ext cx="319500" cy="917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1274813" y="3516325"/>
            <a:ext cx="6715200" cy="1479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2181988" y="3579900"/>
            <a:ext cx="494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362238" y="3579900"/>
            <a:ext cx="494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618688" y="3579900"/>
            <a:ext cx="494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5875138" y="3579900"/>
            <a:ext cx="494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7076938" y="3579900"/>
            <a:ext cx="494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1758988" y="4048300"/>
            <a:ext cx="1031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Define goal +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charter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3052788" y="4048300"/>
            <a:ext cx="1031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Gather data from relevant sources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274288" y="4048300"/>
            <a:ext cx="1031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 + format data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5495788" y="4048300"/>
            <a:ext cx="1031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Transform, visualise, hypothesise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6657288" y="4048300"/>
            <a:ext cx="1365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 a model 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Fit the model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Validate the model </a:t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624325" y="1364850"/>
            <a:ext cx="1482300" cy="36969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Regression vs Classification</a:t>
            </a:r>
            <a:endParaRPr/>
          </a:p>
        </p:txBody>
      </p:sp>
      <p:sp>
        <p:nvSpPr>
          <p:cNvPr id="402" name="Google Shape;402;p30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-37081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8957"/>
              <a:t>Variables can be characterised as either quantitative (numerical) or categorical</a:t>
            </a:r>
            <a:endParaRPr sz="8957"/>
          </a:p>
          <a:p>
            <a:pPr indent="-37081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8957"/>
              <a:t>Supervised learning methods with a quantitative outcome (such as sales) are often referred to as </a:t>
            </a:r>
            <a:r>
              <a:rPr b="1" lang="en-GB" sz="8957">
                <a:solidFill>
                  <a:schemeClr val="accent2"/>
                </a:solidFill>
              </a:rPr>
              <a:t>regression</a:t>
            </a:r>
            <a:r>
              <a:rPr lang="en-GB" sz="8957"/>
              <a:t> methods</a:t>
            </a:r>
            <a:endParaRPr b="1" sz="8957">
              <a:solidFill>
                <a:schemeClr val="accent2"/>
              </a:solidFill>
            </a:endParaRPr>
          </a:p>
          <a:p>
            <a:pPr indent="-37081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8957"/>
              <a:t>In contrast, if the outcome is categorical (such as email type), it is commonly referred to as a </a:t>
            </a:r>
            <a:r>
              <a:rPr b="1" lang="en-GB" sz="8957">
                <a:solidFill>
                  <a:schemeClr val="accent2"/>
                </a:solidFill>
              </a:rPr>
              <a:t>classification</a:t>
            </a:r>
            <a:r>
              <a:rPr lang="en-GB" sz="8957"/>
              <a:t> task</a:t>
            </a:r>
            <a:endParaRPr sz="89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58055"/>
              <a:buNone/>
            </a:pPr>
            <a:r>
              <a:t/>
            </a:r>
            <a:endParaRPr sz="8957"/>
          </a:p>
        </p:txBody>
      </p:sp>
      <p:sp>
        <p:nvSpPr>
          <p:cNvPr id="403" name="Google Shape;4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Recall this example</a:t>
            </a:r>
            <a:endParaRPr/>
          </a:p>
        </p:txBody>
      </p:sp>
      <p:sp>
        <p:nvSpPr>
          <p:cNvPr id="409" name="Google Shape;4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8525" y="1594175"/>
            <a:ext cx="4625675" cy="29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Definitions and notations</a:t>
            </a:r>
            <a:endParaRPr/>
          </a:p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600"/>
              <a:t>The variable to be predicted (i.e. number of sales) is referred to as the target, outcome, output, or dependent variable</a:t>
            </a:r>
            <a:endParaRPr sz="3600"/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600"/>
              <a:t>The actual (true) value is denoted by the letter </a:t>
            </a:r>
            <a:r>
              <a:rPr b="1" i="1" lang="en-GB" sz="3600">
                <a:solidFill>
                  <a:schemeClr val="accent2"/>
                </a:solidFill>
              </a:rPr>
              <a:t>y </a:t>
            </a:r>
            <a:endParaRPr sz="3600"/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600"/>
              <a:t>The predicted value is denoted as</a:t>
            </a:r>
            <a:r>
              <a:rPr b="1" i="1" lang="en-GB" sz="3600">
                <a:solidFill>
                  <a:schemeClr val="accent2"/>
                </a:solidFill>
              </a:rPr>
              <a:t> ŷ </a:t>
            </a:r>
            <a:r>
              <a:rPr lang="en-GB" sz="3600"/>
              <a:t>(pronounced y-hat)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8957"/>
          </a:p>
        </p:txBody>
      </p:sp>
      <p:sp>
        <p:nvSpPr>
          <p:cNvPr id="417" name="Google Shape;4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Definitions and notations</a:t>
            </a:r>
            <a:endParaRPr/>
          </a:p>
        </p:txBody>
      </p:sp>
      <p:sp>
        <p:nvSpPr>
          <p:cNvPr id="423" name="Google Shape;423;p33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89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0157"/>
              <a:t>The other variables (i.e. TV, radio, and newspaper expenditures) are referred to as features, inputs, or independent variables </a:t>
            </a:r>
            <a:endParaRPr sz="10157"/>
          </a:p>
          <a:p>
            <a:pPr indent="-389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0157"/>
              <a:t>They are denoted as</a:t>
            </a:r>
            <a:r>
              <a:rPr b="1" lang="en-GB" sz="10157"/>
              <a:t> </a:t>
            </a:r>
            <a:r>
              <a:rPr b="1" i="1" lang="en-GB" sz="10157">
                <a:solidFill>
                  <a:schemeClr val="accent2"/>
                </a:solidFill>
              </a:rPr>
              <a:t>X</a:t>
            </a:r>
            <a:r>
              <a:rPr b="1" baseline="-25000" i="1" lang="en-GB" sz="10157">
                <a:solidFill>
                  <a:schemeClr val="accent2"/>
                </a:solidFill>
              </a:rPr>
              <a:t>1</a:t>
            </a:r>
            <a:r>
              <a:rPr b="1" i="1" lang="en-GB" sz="10157">
                <a:solidFill>
                  <a:schemeClr val="accent2"/>
                </a:solidFill>
              </a:rPr>
              <a:t>, X</a:t>
            </a:r>
            <a:r>
              <a:rPr b="1" baseline="-25000" i="1" lang="en-GB" sz="10157">
                <a:solidFill>
                  <a:schemeClr val="accent2"/>
                </a:solidFill>
              </a:rPr>
              <a:t>2</a:t>
            </a:r>
            <a:r>
              <a:rPr b="1" i="1" lang="en-GB" sz="10157">
                <a:solidFill>
                  <a:schemeClr val="accent2"/>
                </a:solidFill>
              </a:rPr>
              <a:t>, X</a:t>
            </a:r>
            <a:r>
              <a:rPr b="1" baseline="-25000" i="1" lang="en-GB" sz="10157">
                <a:solidFill>
                  <a:schemeClr val="accent2"/>
                </a:solidFill>
              </a:rPr>
              <a:t>3</a:t>
            </a:r>
            <a:r>
              <a:rPr b="1" lang="en-GB" sz="10157">
                <a:solidFill>
                  <a:schemeClr val="accent2"/>
                </a:solidFill>
              </a:rPr>
              <a:t> ... </a:t>
            </a:r>
            <a:r>
              <a:rPr b="1" i="1" lang="en-GB" sz="10157">
                <a:solidFill>
                  <a:schemeClr val="accent2"/>
                </a:solidFill>
              </a:rPr>
              <a:t>X</a:t>
            </a:r>
            <a:r>
              <a:rPr b="1" baseline="-25000" i="1" lang="en-GB" sz="10157">
                <a:solidFill>
                  <a:schemeClr val="accent2"/>
                </a:solidFill>
              </a:rPr>
              <a:t>n</a:t>
            </a:r>
            <a:endParaRPr i="1" sz="10157"/>
          </a:p>
          <a:p>
            <a:pPr indent="-38986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0157"/>
              <a:t>Collectively, they are represented as columns in a matrix </a:t>
            </a:r>
            <a:r>
              <a:rPr b="1" i="1" lang="en-GB" sz="10157">
                <a:solidFill>
                  <a:schemeClr val="accent2"/>
                </a:solidFill>
              </a:rPr>
              <a:t>X</a:t>
            </a:r>
            <a:endParaRPr b="1" i="1" sz="10157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8055"/>
              <a:buNone/>
            </a:pPr>
            <a:r>
              <a:t/>
            </a:r>
            <a:endParaRPr sz="89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58055"/>
              <a:buNone/>
            </a:pPr>
            <a:r>
              <a:t/>
            </a:r>
            <a:endParaRPr sz="8957"/>
          </a:p>
        </p:txBody>
      </p:sp>
      <p:sp>
        <p:nvSpPr>
          <p:cNvPr id="424" name="Google Shape;4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Definitions and notations</a:t>
            </a:r>
            <a:endParaRPr/>
          </a:p>
        </p:txBody>
      </p:sp>
      <p:sp>
        <p:nvSpPr>
          <p:cNvPr id="430" name="Google Shape;430;p34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4000"/>
              <a:t>Each row in the database is referred to as an example or an observation </a:t>
            </a:r>
            <a:endParaRPr b="1" sz="40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895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8957"/>
          </a:p>
        </p:txBody>
      </p:sp>
      <p:sp>
        <p:nvSpPr>
          <p:cNvPr id="431" name="Google Shape;4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37" name="Google Shape;437;p35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Consider a regression problem where </a:t>
            </a:r>
            <a:r>
              <a:rPr i="1" lang="en-GB" sz="2200"/>
              <a:t>y</a:t>
            </a:r>
            <a:r>
              <a:rPr lang="en-GB" sz="2200"/>
              <a:t> is income and </a:t>
            </a:r>
            <a:r>
              <a:rPr i="1" lang="en-GB" sz="2200"/>
              <a:t>X</a:t>
            </a:r>
            <a:r>
              <a:rPr lang="en-GB" sz="2200"/>
              <a:t> is years of education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assume that the value of the outcome variable for a specific observation can be written as: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i="1" lang="en-GB" sz="2200"/>
              <a:t>y</a:t>
            </a:r>
            <a:r>
              <a:rPr lang="en-GB" sz="2200"/>
              <a:t> = 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] +</a:t>
            </a:r>
            <a:r>
              <a:rPr i="1" lang="en-GB" sz="2200"/>
              <a:t> ε</a:t>
            </a:r>
            <a:endParaRPr sz="2200"/>
          </a:p>
        </p:txBody>
      </p:sp>
      <p:sp>
        <p:nvSpPr>
          <p:cNvPr id="438" name="Google Shape;43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44" name="Google Shape;444;p36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Imagine a group of people who have the same years of education, say </a:t>
            </a:r>
            <a:r>
              <a:rPr i="1" lang="en-GB" sz="2200"/>
              <a:t>X </a:t>
            </a:r>
            <a:r>
              <a:rPr lang="en-GB" sz="2200"/>
              <a:t>= 16 years (i.e. university degree)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] is the average income for this group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Suppose 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 = 16</a:t>
            </a:r>
            <a:r>
              <a:rPr lang="en-GB" sz="2200"/>
              <a:t>] = KSh. 70,000</a:t>
            </a:r>
            <a:endParaRPr sz="2200"/>
          </a:p>
        </p:txBody>
      </p:sp>
      <p:sp>
        <p:nvSpPr>
          <p:cNvPr id="445" name="Google Shape;4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51" name="Google Shape;451;p37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specific individuals, the income varies. E.g. a person in the group could have an income of KSh 100,000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-GB" sz="2200"/>
              <a:t>ε </a:t>
            </a:r>
            <a:r>
              <a:rPr lang="en-GB" sz="2200"/>
              <a:t>captures the amount by which a specific individual’s income deviates from the average of the group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It is called the residual or error term</a:t>
            </a:r>
            <a:endParaRPr sz="2200"/>
          </a:p>
        </p:txBody>
      </p:sp>
      <p:sp>
        <p:nvSpPr>
          <p:cNvPr id="452" name="Google Shape;4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58" name="Google Shape;458;p38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In the case of the individual earning KSh. 100,000: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GB" sz="2200"/>
              <a:t>y</a:t>
            </a:r>
            <a:r>
              <a:rPr lang="en-GB" sz="2200"/>
              <a:t> 	= 	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] 	+</a:t>
            </a:r>
            <a:r>
              <a:rPr i="1" lang="en-GB" sz="2200"/>
              <a:t> 	ε</a:t>
            </a:r>
            <a:endParaRPr i="1"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i="1" lang="en-GB" sz="2200"/>
              <a:t>100,000 	= 	70,000		+ 	30,000</a:t>
            </a:r>
            <a:endParaRPr i="1" sz="2200"/>
          </a:p>
        </p:txBody>
      </p:sp>
      <p:sp>
        <p:nvSpPr>
          <p:cNvPr id="459" name="Google Shape;4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65" name="Google Shape;465;p39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Intuitively, we expect that 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] will differ depending on </a:t>
            </a:r>
            <a:r>
              <a:rPr i="1" lang="en-GB" sz="2200"/>
              <a:t>X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E.g. ave. </a:t>
            </a:r>
            <a:r>
              <a:rPr i="1" lang="en-GB" sz="2200"/>
              <a:t>y</a:t>
            </a:r>
            <a:r>
              <a:rPr lang="en-GB" sz="2200"/>
              <a:t> will be higher for </a:t>
            </a:r>
            <a:r>
              <a:rPr i="1" lang="en-GB" sz="2200"/>
              <a:t>X</a:t>
            </a:r>
            <a:r>
              <a:rPr lang="en-GB" sz="2200"/>
              <a:t> = 16 than for </a:t>
            </a:r>
            <a:r>
              <a:rPr i="1" lang="en-GB" sz="2200"/>
              <a:t>X</a:t>
            </a:r>
            <a:r>
              <a:rPr lang="en-GB" sz="2200"/>
              <a:t> = 12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i="1" sz="2200"/>
          </a:p>
        </p:txBody>
      </p:sp>
      <p:sp>
        <p:nvSpPr>
          <p:cNvPr id="466" name="Google Shape;4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Overview of Machine Learning</a:t>
            </a:r>
            <a:endParaRPr/>
          </a:p>
        </p:txBody>
      </p:sp>
      <p:sp>
        <p:nvSpPr>
          <p:cNvPr id="113" name="Google Shape;11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5050"/>
            <a:ext cx="4215600" cy="42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72" name="Google Shape;4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3" name="Google Shape;473;p40"/>
          <p:cNvPicPr preferRelativeResize="0"/>
          <p:nvPr/>
        </p:nvPicPr>
        <p:blipFill rotWithShape="1">
          <a:blip r:embed="rId3">
            <a:alphaModFix/>
          </a:blip>
          <a:srcRect b="-2257" l="-8340" r="8340" t="12988"/>
          <a:stretch/>
        </p:blipFill>
        <p:spPr>
          <a:xfrm>
            <a:off x="2023451" y="1424725"/>
            <a:ext cx="4987824" cy="3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0"/>
          <p:cNvSpPr/>
          <p:nvPr/>
        </p:nvSpPr>
        <p:spPr>
          <a:xfrm>
            <a:off x="2326250" y="1593750"/>
            <a:ext cx="491100" cy="272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2478650" y="4314450"/>
            <a:ext cx="4580700" cy="5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2374700" y="1625950"/>
            <a:ext cx="39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2905400" y="4375650"/>
            <a:ext cx="39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8            10           12           14          16          18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0"/>
          <p:cNvSpPr txBox="1"/>
          <p:nvPr/>
        </p:nvSpPr>
        <p:spPr>
          <a:xfrm>
            <a:off x="2165350" y="2595700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4627900" y="465992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0" name="Google Shape;480;p40"/>
          <p:cNvCxnSpPr/>
          <p:nvPr/>
        </p:nvCxnSpPr>
        <p:spPr>
          <a:xfrm rot="10800000">
            <a:off x="2165350" y="3469200"/>
            <a:ext cx="21573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1" name="Google Shape;481;p40"/>
          <p:cNvCxnSpPr/>
          <p:nvPr/>
        </p:nvCxnSpPr>
        <p:spPr>
          <a:xfrm rot="10800000">
            <a:off x="2245700" y="2133075"/>
            <a:ext cx="343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2" name="Google Shape;482;p40"/>
          <p:cNvCxnSpPr/>
          <p:nvPr/>
        </p:nvCxnSpPr>
        <p:spPr>
          <a:xfrm>
            <a:off x="5715000" y="2213550"/>
            <a:ext cx="0" cy="205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3" name="Google Shape;483;p40"/>
          <p:cNvCxnSpPr/>
          <p:nvPr/>
        </p:nvCxnSpPr>
        <p:spPr>
          <a:xfrm>
            <a:off x="4394925" y="3517550"/>
            <a:ext cx="0" cy="70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84" name="Google Shape;484;p40"/>
          <p:cNvSpPr txBox="1"/>
          <p:nvPr/>
        </p:nvSpPr>
        <p:spPr>
          <a:xfrm>
            <a:off x="450775" y="1932975"/>
            <a:ext cx="17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[ave.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given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X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 16]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403150" y="3258425"/>
            <a:ext cx="17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[ave.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given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X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 12]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91" name="Google Shape;491;p41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Regression is concerned with modelling this relationship, i.e. how the ave. </a:t>
            </a:r>
            <a:r>
              <a:rPr i="1" lang="en-GB" sz="2200"/>
              <a:t>y</a:t>
            </a:r>
            <a:r>
              <a:rPr lang="en-GB" sz="2200"/>
              <a:t> changes as a function of </a:t>
            </a:r>
            <a:r>
              <a:rPr i="1" lang="en-GB" sz="2200"/>
              <a:t>X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write this as: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] = </a:t>
            </a:r>
            <a:r>
              <a:rPr i="1" lang="en-GB" sz="2200"/>
              <a:t>f</a:t>
            </a:r>
            <a:r>
              <a:rPr lang="en-GB" sz="2200"/>
              <a:t>(</a:t>
            </a:r>
            <a:r>
              <a:rPr i="1" lang="en-GB" sz="2200"/>
              <a:t>X</a:t>
            </a:r>
            <a:r>
              <a:rPr lang="en-GB" sz="2200"/>
              <a:t>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i="1" lang="en-GB" sz="2200"/>
              <a:t>f(X)</a:t>
            </a:r>
            <a:r>
              <a:rPr lang="en-GB" sz="2200"/>
              <a:t> is called the regression function and inferring it is the primary goal in regression problems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i="1" sz="2200"/>
          </a:p>
        </p:txBody>
      </p:sp>
      <p:sp>
        <p:nvSpPr>
          <p:cNvPr id="492" name="Google Shape;4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498" name="Google Shape;4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99" name="Google Shape;499;p42"/>
          <p:cNvGrpSpPr/>
          <p:nvPr/>
        </p:nvGrpSpPr>
        <p:grpSpPr>
          <a:xfrm>
            <a:off x="2165350" y="1384475"/>
            <a:ext cx="5158672" cy="3675650"/>
            <a:chOff x="2165350" y="1384475"/>
            <a:chExt cx="5158672" cy="3675650"/>
          </a:xfrm>
        </p:grpSpPr>
        <p:pic>
          <p:nvPicPr>
            <p:cNvPr id="500" name="Google Shape;500;p42"/>
            <p:cNvPicPr preferRelativeResize="0"/>
            <p:nvPr/>
          </p:nvPicPr>
          <p:blipFill rotWithShape="1">
            <a:blip r:embed="rId3">
              <a:alphaModFix/>
            </a:blip>
            <a:srcRect b="0" l="0" r="0" t="9990"/>
            <a:stretch/>
          </p:blipFill>
          <p:spPr>
            <a:xfrm>
              <a:off x="2479788" y="1384475"/>
              <a:ext cx="4844234" cy="3391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2"/>
            <p:cNvSpPr/>
            <p:nvPr/>
          </p:nvSpPr>
          <p:spPr>
            <a:xfrm>
              <a:off x="2478650" y="4314450"/>
              <a:ext cx="4580700" cy="52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2"/>
            <p:cNvSpPr txBox="1"/>
            <p:nvPr/>
          </p:nvSpPr>
          <p:spPr>
            <a:xfrm>
              <a:off x="2905400" y="4375650"/>
              <a:ext cx="429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8            10           12           14          16          18         20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" name="Google Shape;503;p42"/>
            <p:cNvSpPr txBox="1"/>
            <p:nvPr/>
          </p:nvSpPr>
          <p:spPr>
            <a:xfrm>
              <a:off x="4627900" y="4659925"/>
              <a:ext cx="39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X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2326250" y="1593750"/>
              <a:ext cx="491100" cy="2720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2"/>
            <p:cNvSpPr txBox="1"/>
            <p:nvPr/>
          </p:nvSpPr>
          <p:spPr>
            <a:xfrm>
              <a:off x="2374700" y="1625950"/>
              <a:ext cx="3942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" name="Google Shape;506;p42"/>
            <p:cNvSpPr txBox="1"/>
            <p:nvPr/>
          </p:nvSpPr>
          <p:spPr>
            <a:xfrm>
              <a:off x="2165350" y="2595700"/>
              <a:ext cx="39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512" name="Google Shape;5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3" name="Google Shape;513;p43"/>
          <p:cNvGrpSpPr/>
          <p:nvPr/>
        </p:nvGrpSpPr>
        <p:grpSpPr>
          <a:xfrm>
            <a:off x="2165350" y="1361750"/>
            <a:ext cx="5320750" cy="3698375"/>
            <a:chOff x="2165350" y="1361750"/>
            <a:chExt cx="5320750" cy="3698375"/>
          </a:xfrm>
        </p:grpSpPr>
        <p:pic>
          <p:nvPicPr>
            <p:cNvPr id="514" name="Google Shape;514;p43"/>
            <p:cNvPicPr preferRelativeResize="0"/>
            <p:nvPr/>
          </p:nvPicPr>
          <p:blipFill rotWithShape="1">
            <a:blip r:embed="rId3">
              <a:alphaModFix/>
            </a:blip>
            <a:srcRect b="0" l="0" r="0" t="11007"/>
            <a:stretch/>
          </p:blipFill>
          <p:spPr>
            <a:xfrm>
              <a:off x="2424650" y="1361750"/>
              <a:ext cx="4932399" cy="341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43"/>
            <p:cNvSpPr/>
            <p:nvPr/>
          </p:nvSpPr>
          <p:spPr>
            <a:xfrm>
              <a:off x="2478650" y="4314450"/>
              <a:ext cx="4580700" cy="52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3"/>
            <p:cNvSpPr txBox="1"/>
            <p:nvPr/>
          </p:nvSpPr>
          <p:spPr>
            <a:xfrm>
              <a:off x="2905400" y="4375650"/>
              <a:ext cx="458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8            10           12           14          16          18         20  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43"/>
            <p:cNvSpPr txBox="1"/>
            <p:nvPr/>
          </p:nvSpPr>
          <p:spPr>
            <a:xfrm>
              <a:off x="4627900" y="4659925"/>
              <a:ext cx="39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X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2326250" y="1593750"/>
              <a:ext cx="491100" cy="2720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3"/>
            <p:cNvSpPr txBox="1"/>
            <p:nvPr/>
          </p:nvSpPr>
          <p:spPr>
            <a:xfrm>
              <a:off x="2374700" y="1625950"/>
              <a:ext cx="3942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43"/>
            <p:cNvSpPr txBox="1"/>
            <p:nvPr/>
          </p:nvSpPr>
          <p:spPr>
            <a:xfrm>
              <a:off x="2165350" y="2595700"/>
              <a:ext cx="39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526" name="Google Shape;52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27" name="Google Shape;527;p44"/>
          <p:cNvGrpSpPr/>
          <p:nvPr/>
        </p:nvGrpSpPr>
        <p:grpSpPr>
          <a:xfrm>
            <a:off x="2165350" y="1372262"/>
            <a:ext cx="5320750" cy="3687863"/>
            <a:chOff x="2165350" y="1372262"/>
            <a:chExt cx="5320750" cy="3687863"/>
          </a:xfrm>
        </p:grpSpPr>
        <p:pic>
          <p:nvPicPr>
            <p:cNvPr id="528" name="Google Shape;528;p44"/>
            <p:cNvPicPr preferRelativeResize="0"/>
            <p:nvPr/>
          </p:nvPicPr>
          <p:blipFill rotWithShape="1">
            <a:blip r:embed="rId3">
              <a:alphaModFix/>
            </a:blip>
            <a:srcRect b="0" l="0" r="0" t="11174"/>
            <a:stretch/>
          </p:blipFill>
          <p:spPr>
            <a:xfrm>
              <a:off x="2439100" y="1372262"/>
              <a:ext cx="4926550" cy="3403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4"/>
            <p:cNvSpPr/>
            <p:nvPr/>
          </p:nvSpPr>
          <p:spPr>
            <a:xfrm>
              <a:off x="2478650" y="4314450"/>
              <a:ext cx="4580700" cy="52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 txBox="1"/>
            <p:nvPr/>
          </p:nvSpPr>
          <p:spPr>
            <a:xfrm>
              <a:off x="2905400" y="4375650"/>
              <a:ext cx="458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8            10           12           14          16          18         20  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1" name="Google Shape;531;p44"/>
            <p:cNvSpPr txBox="1"/>
            <p:nvPr/>
          </p:nvSpPr>
          <p:spPr>
            <a:xfrm>
              <a:off x="4627900" y="4659925"/>
              <a:ext cx="39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X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2326250" y="1593750"/>
              <a:ext cx="491100" cy="2720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 txBox="1"/>
            <p:nvPr/>
          </p:nvSpPr>
          <p:spPr>
            <a:xfrm>
              <a:off x="2374700" y="1625950"/>
              <a:ext cx="3942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44"/>
            <p:cNvSpPr txBox="1"/>
            <p:nvPr/>
          </p:nvSpPr>
          <p:spPr>
            <a:xfrm>
              <a:off x="2165350" y="2595700"/>
              <a:ext cx="39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35" name="Google Shape;535;p44"/>
            <p:cNvCxnSpPr/>
            <p:nvPr/>
          </p:nvCxnSpPr>
          <p:spPr>
            <a:xfrm>
              <a:off x="2873600" y="2165250"/>
              <a:ext cx="2752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6" name="Google Shape;536;p44"/>
            <p:cNvCxnSpPr/>
            <p:nvPr/>
          </p:nvCxnSpPr>
          <p:spPr>
            <a:xfrm flipH="1" rot="10800000">
              <a:off x="2873600" y="3453150"/>
              <a:ext cx="1432800" cy="7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p44"/>
            <p:cNvCxnSpPr/>
            <p:nvPr/>
          </p:nvCxnSpPr>
          <p:spPr>
            <a:xfrm flipH="1">
              <a:off x="5682750" y="2181350"/>
              <a:ext cx="8100" cy="206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p44"/>
            <p:cNvCxnSpPr/>
            <p:nvPr/>
          </p:nvCxnSpPr>
          <p:spPr>
            <a:xfrm flipH="1">
              <a:off x="4362675" y="3493400"/>
              <a:ext cx="8100" cy="73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539" name="Google Shape;539;p44"/>
            <p:cNvSpPr txBox="1"/>
            <p:nvPr/>
          </p:nvSpPr>
          <p:spPr>
            <a:xfrm>
              <a:off x="5626400" y="1647550"/>
              <a:ext cx="49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-GB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f(X)</a:t>
              </a:r>
              <a:endParaRPr b="0" i="1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44"/>
            <p:cNvSpPr txBox="1"/>
            <p:nvPr/>
          </p:nvSpPr>
          <p:spPr>
            <a:xfrm>
              <a:off x="5820050" y="2108925"/>
              <a:ext cx="1545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GB" sz="1300" u="none" cap="none" strike="noStrike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The regression function!</a:t>
              </a:r>
              <a:endParaRPr b="0" i="0" sz="13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1" name="Google Shape;541;p44"/>
          <p:cNvSpPr txBox="1"/>
          <p:nvPr/>
        </p:nvSpPr>
        <p:spPr>
          <a:xfrm>
            <a:off x="7220225" y="2482975"/>
            <a:ext cx="18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f(X) =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[ave.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given </a:t>
            </a:r>
            <a:r>
              <a:rPr b="0" i="1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i="0" lang="en-GB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547" name="Google Shape;547;p45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Supervised Learning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Regression 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Classification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ML Algorithms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Model Selection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548" name="Google Shape;54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54" name="Google Shape;554;p46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In classification, the target variable </a:t>
            </a:r>
            <a:r>
              <a:rPr i="1" lang="en-GB" sz="2200"/>
              <a:t>y</a:t>
            </a:r>
            <a:r>
              <a:rPr lang="en-GB" sz="2200"/>
              <a:t> takes on a discrete set of values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simplest kind is binary, where </a:t>
            </a:r>
            <a:r>
              <a:rPr i="1" lang="en-GB" sz="2200"/>
              <a:t>y </a:t>
            </a:r>
            <a:r>
              <a:rPr lang="en-GB" sz="2200"/>
              <a:t>= 0</a:t>
            </a:r>
            <a:r>
              <a:rPr i="1" lang="en-GB" sz="2200"/>
              <a:t> </a:t>
            </a:r>
            <a:r>
              <a:rPr lang="en-GB" sz="2200"/>
              <a:t>or</a:t>
            </a:r>
            <a:r>
              <a:rPr i="1" lang="en-GB" sz="2200"/>
              <a:t> y</a:t>
            </a:r>
            <a:r>
              <a:rPr lang="en-GB" sz="2200"/>
              <a:t> = 1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1 and 0 are referred to as classes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 classification problem with more than one class is referred to as a multiclass problem</a:t>
            </a:r>
            <a:endParaRPr sz="2200"/>
          </a:p>
        </p:txBody>
      </p:sp>
      <p:sp>
        <p:nvSpPr>
          <p:cNvPr id="555" name="Google Shape;5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61" name="Google Shape;561;p47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Suppose that 10 individuals with </a:t>
            </a:r>
            <a:r>
              <a:rPr i="1" lang="en-GB" sz="2200"/>
              <a:t>X</a:t>
            </a:r>
            <a:r>
              <a:rPr lang="en-GB" sz="2200"/>
              <a:t> = 16 years of education apply for jobs as data scientists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Some get the job (</a:t>
            </a:r>
            <a:r>
              <a:rPr i="1" lang="en-GB" sz="2200"/>
              <a:t>y</a:t>
            </a:r>
            <a:r>
              <a:rPr lang="en-GB" sz="2200"/>
              <a:t> = 1) and some don’t (</a:t>
            </a:r>
            <a:r>
              <a:rPr i="1" lang="en-GB" sz="2200"/>
              <a:t>y</a:t>
            </a:r>
            <a:r>
              <a:rPr lang="en-GB" sz="2200"/>
              <a:t> = 0)</a:t>
            </a:r>
            <a:endParaRPr sz="2200"/>
          </a:p>
        </p:txBody>
      </p:sp>
      <p:sp>
        <p:nvSpPr>
          <p:cNvPr id="562" name="Google Shape;56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68" name="Google Shape;568;p48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Suppose we observe the following data for </a:t>
            </a:r>
            <a:r>
              <a:rPr i="1" lang="en-GB" sz="2200"/>
              <a:t>y</a:t>
            </a:r>
            <a:r>
              <a:rPr lang="en-GB" sz="2200"/>
              <a:t>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What’s a reasonable estimate of the probability that </a:t>
            </a:r>
            <a:r>
              <a:rPr i="1" lang="en-GB" sz="2200"/>
              <a:t>y</a:t>
            </a:r>
            <a:r>
              <a:rPr lang="en-GB" sz="2200"/>
              <a:t> = 1 given </a:t>
            </a:r>
            <a:r>
              <a:rPr i="1" lang="en-GB" sz="2200"/>
              <a:t>X</a:t>
            </a:r>
            <a:r>
              <a:rPr lang="en-GB" sz="2200"/>
              <a:t> = 16?</a:t>
            </a:r>
            <a:endParaRPr sz="2200"/>
          </a:p>
        </p:txBody>
      </p:sp>
      <p:sp>
        <p:nvSpPr>
          <p:cNvPr id="569" name="Google Shape;56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0" name="Google Shape;570;p48"/>
          <p:cNvSpPr txBox="1"/>
          <p:nvPr>
            <p:ph idx="2" type="body"/>
          </p:nvPr>
        </p:nvSpPr>
        <p:spPr>
          <a:xfrm>
            <a:off x="1797000" y="2131675"/>
            <a:ext cx="519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5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1		0		1		1		0</a:t>
            </a:r>
            <a:endParaRPr sz="1500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5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0		1		1		0		1</a:t>
            </a:r>
            <a:endParaRPr sz="1500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75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76" name="Google Shape;576;p49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Suppose we observe the following data for </a:t>
            </a:r>
            <a:r>
              <a:rPr i="1" lang="en-GB" sz="2200"/>
              <a:t>y</a:t>
            </a:r>
            <a:r>
              <a:rPr lang="en-GB" sz="2200"/>
              <a:t>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What’s a reasonable estimate of 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 = 16]?</a:t>
            </a:r>
            <a:endParaRPr sz="2200"/>
          </a:p>
        </p:txBody>
      </p:sp>
      <p:sp>
        <p:nvSpPr>
          <p:cNvPr id="577" name="Google Shape;57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8" name="Google Shape;578;p49"/>
          <p:cNvSpPr txBox="1"/>
          <p:nvPr>
            <p:ph idx="2" type="body"/>
          </p:nvPr>
        </p:nvSpPr>
        <p:spPr>
          <a:xfrm>
            <a:off x="1797000" y="2131675"/>
            <a:ext cx="51921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5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1		0		1		1		0</a:t>
            </a:r>
            <a:endParaRPr sz="1500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500">
                <a:solidFill>
                  <a:srgbClr val="393939"/>
                </a:solidFill>
                <a:latin typeface="Courier New"/>
                <a:ea typeface="Courier New"/>
                <a:cs typeface="Courier New"/>
                <a:sym typeface="Courier New"/>
              </a:rPr>
              <a:t>0		1		1		0		1</a:t>
            </a:r>
            <a:endParaRPr sz="1500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975">
              <a:solidFill>
                <a:srgbClr val="3939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Machine Learning is…</a:t>
            </a:r>
            <a:endParaRPr/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311700" y="1505700"/>
            <a:ext cx="83712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3000"/>
              <a:t>the science of teaching computers to </a:t>
            </a:r>
            <a:r>
              <a:rPr b="1" lang="en-GB" sz="3000"/>
              <a:t>learn from data</a:t>
            </a:r>
            <a:endParaRPr b="1" sz="3000"/>
          </a:p>
        </p:txBody>
      </p:sp>
      <p:sp>
        <p:nvSpPr>
          <p:cNvPr id="121" name="Google Shape;1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84" name="Google Shape;584;p50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It seems reasonable to assume that job applicants with more education (higher values of </a:t>
            </a:r>
            <a:r>
              <a:rPr i="1" lang="en-GB" sz="2200"/>
              <a:t>X</a:t>
            </a:r>
            <a:r>
              <a:rPr lang="en-GB" sz="2200"/>
              <a:t>) would be more likely to get the job (</a:t>
            </a:r>
            <a:r>
              <a:rPr i="1" lang="en-GB" sz="2200"/>
              <a:t>y</a:t>
            </a:r>
            <a:r>
              <a:rPr lang="en-GB" sz="2200"/>
              <a:t> = 1)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This means, the probability that y = 1 is a function of X: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P(</a:t>
            </a:r>
            <a:r>
              <a:rPr i="1" lang="en-GB" sz="2200"/>
              <a:t>y</a:t>
            </a:r>
            <a:r>
              <a:rPr lang="en-GB" sz="2200"/>
              <a:t> = 1|</a:t>
            </a:r>
            <a:r>
              <a:rPr i="1" lang="en-GB" sz="2200"/>
              <a:t>X</a:t>
            </a:r>
            <a:r>
              <a:rPr lang="en-GB" sz="2200"/>
              <a:t>) = </a:t>
            </a:r>
            <a:r>
              <a:rPr i="1" lang="en-GB" sz="2200"/>
              <a:t>f(X)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i="1" lang="en-GB" sz="2200"/>
              <a:t>f(X)</a:t>
            </a:r>
            <a:r>
              <a:rPr lang="en-GB" sz="2200"/>
              <a:t> is called the conditional probability function and inferring it is the primary goal in classification problems</a:t>
            </a:r>
            <a:endParaRPr sz="2200"/>
          </a:p>
        </p:txBody>
      </p:sp>
      <p:sp>
        <p:nvSpPr>
          <p:cNvPr id="585" name="Google Shape;58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91" name="Google Shape;591;p51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use the estimated conditional probability to classify unknown observation as </a:t>
            </a:r>
            <a:r>
              <a:rPr i="1" lang="en-GB" sz="2200"/>
              <a:t>y</a:t>
            </a:r>
            <a:r>
              <a:rPr lang="en-GB" sz="2200"/>
              <a:t> = 1 or </a:t>
            </a:r>
            <a:r>
              <a:rPr i="1" lang="en-GB" sz="2200"/>
              <a:t>y</a:t>
            </a:r>
            <a:r>
              <a:rPr lang="en-GB" sz="2200"/>
              <a:t> = 0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If </a:t>
            </a:r>
            <a:r>
              <a:rPr i="1" lang="en-GB" sz="2200"/>
              <a:t>f(X)</a:t>
            </a:r>
            <a:r>
              <a:rPr lang="en-GB" sz="2200"/>
              <a:t> &gt; 0.5, we classify </a:t>
            </a:r>
            <a:r>
              <a:rPr i="1" lang="en-GB" sz="2200"/>
              <a:t>y</a:t>
            </a:r>
            <a:r>
              <a:rPr lang="en-GB" sz="2200"/>
              <a:t> as 1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If </a:t>
            </a:r>
            <a:r>
              <a:rPr i="1" lang="en-GB" sz="2200"/>
              <a:t>f(X)</a:t>
            </a:r>
            <a:r>
              <a:rPr lang="en-GB" sz="2200"/>
              <a:t> &lt; 0.5, we classify </a:t>
            </a:r>
            <a:r>
              <a:rPr i="1" lang="en-GB" sz="2200"/>
              <a:t>y</a:t>
            </a:r>
            <a:r>
              <a:rPr lang="en-GB" sz="2200"/>
              <a:t> as 0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The values of </a:t>
            </a:r>
            <a:r>
              <a:rPr i="1" lang="en-GB" sz="2200"/>
              <a:t>X</a:t>
            </a:r>
            <a:r>
              <a:rPr lang="en-GB" sz="2200"/>
              <a:t> such that </a:t>
            </a:r>
            <a:r>
              <a:rPr i="1" lang="en-GB" sz="2200"/>
              <a:t>f(x)</a:t>
            </a:r>
            <a:r>
              <a:rPr lang="en-GB" sz="2200"/>
              <a:t> = 0.5 define the decision boundary</a:t>
            </a:r>
            <a:endParaRPr sz="2200"/>
          </a:p>
        </p:txBody>
      </p:sp>
      <p:sp>
        <p:nvSpPr>
          <p:cNvPr id="592" name="Google Shape;59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598" name="Google Shape;598;p52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P(</a:t>
            </a:r>
            <a:r>
              <a:rPr i="1" lang="en-GB" sz="2200"/>
              <a:t>y</a:t>
            </a:r>
            <a:r>
              <a:rPr lang="en-GB" sz="2200"/>
              <a:t> = 1|</a:t>
            </a:r>
            <a:r>
              <a:rPr i="1" lang="en-GB" sz="2200"/>
              <a:t>X</a:t>
            </a:r>
            <a:r>
              <a:rPr lang="en-GB" sz="2200"/>
              <a:t>) = </a:t>
            </a:r>
            <a:r>
              <a:rPr i="1" lang="en-GB" sz="2200"/>
              <a:t>f(X)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Suppose </a:t>
            </a:r>
            <a:r>
              <a:rPr i="1" lang="en-GB" sz="2200"/>
              <a:t>f</a:t>
            </a:r>
            <a:r>
              <a:rPr lang="en-GB" sz="2200"/>
              <a:t>(10) = 0.4, </a:t>
            </a:r>
            <a:r>
              <a:rPr i="1" lang="en-GB" sz="2200"/>
              <a:t>f</a:t>
            </a:r>
            <a:r>
              <a:rPr lang="en-GB" sz="2200"/>
              <a:t>(12) = 0.5 and </a:t>
            </a:r>
            <a:r>
              <a:rPr i="1" lang="en-GB" sz="2200"/>
              <a:t>f</a:t>
            </a:r>
            <a:r>
              <a:rPr lang="en-GB" sz="2200"/>
              <a:t>(16) = 0.7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 applicant with 16 years of education is more likely to get the job than not (prob = 0.7) so we set </a:t>
            </a:r>
            <a:r>
              <a:rPr i="1" lang="en-GB" sz="2200"/>
              <a:t>y</a:t>
            </a:r>
            <a:r>
              <a:rPr lang="en-GB" sz="2200"/>
              <a:t> = 1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An applicant with 12 years of education is equally likely to get the job and not, so we can’t decide</a:t>
            </a:r>
            <a:endParaRPr sz="2200"/>
          </a:p>
        </p:txBody>
      </p:sp>
      <p:sp>
        <p:nvSpPr>
          <p:cNvPr id="599" name="Google Shape;5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Classification</a:t>
            </a:r>
            <a:endParaRPr/>
          </a:p>
        </p:txBody>
      </p:sp>
      <p:sp>
        <p:nvSpPr>
          <p:cNvPr id="605" name="Google Shape;60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06" name="Google Shape;6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225" y="1484925"/>
            <a:ext cx="5983350" cy="34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12" name="Google Shape;612;p54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Supervised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Regression 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Classification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ML Algorithms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Model Selection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613" name="Google Shape;61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Machine Learning Algorithms</a:t>
            </a:r>
            <a:endParaRPr/>
          </a:p>
        </p:txBody>
      </p:sp>
      <p:sp>
        <p:nvSpPr>
          <p:cNvPr id="619" name="Google Shape;61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0" name="Google Shape;62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825" y="104100"/>
            <a:ext cx="32895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Algorithm vs Model</a:t>
            </a:r>
            <a:endParaRPr/>
          </a:p>
        </p:txBody>
      </p:sp>
      <p:sp>
        <p:nvSpPr>
          <p:cNvPr id="626" name="Google Shape;62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7" name="Google Shape;627;p56"/>
          <p:cNvSpPr txBox="1"/>
          <p:nvPr>
            <p:ph idx="1" type="body"/>
          </p:nvPr>
        </p:nvSpPr>
        <p:spPr>
          <a:xfrm>
            <a:off x="311700" y="1505700"/>
            <a:ext cx="83574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 ML algorithm is a procedure that is run on data to create a model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Examples: logistic regression, decision tree, support vector machine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 model is the output of a ML algorithm run on data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-GB" sz="2200">
                <a:solidFill>
                  <a:schemeClr val="accent2"/>
                </a:solidFill>
              </a:rPr>
              <a:t>Model = Algorithm + Training Data</a:t>
            </a:r>
            <a:endParaRPr b="1" sz="2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Algorithm vs Model</a:t>
            </a:r>
            <a:endParaRPr/>
          </a:p>
        </p:txBody>
      </p:sp>
      <p:sp>
        <p:nvSpPr>
          <p:cNvPr id="633" name="Google Shape;63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4" name="Google Shape;6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050" y="1301150"/>
            <a:ext cx="5566902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Train/Validation/Test Split</a:t>
            </a:r>
            <a:endParaRPr/>
          </a:p>
        </p:txBody>
      </p:sp>
      <p:sp>
        <p:nvSpPr>
          <p:cNvPr id="640" name="Google Shape;64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1" name="Google Shape;6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77025"/>
            <a:ext cx="2930637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 txBox="1"/>
          <p:nvPr>
            <p:ph idx="1" type="body"/>
          </p:nvPr>
        </p:nvSpPr>
        <p:spPr>
          <a:xfrm>
            <a:off x="3426775" y="1595963"/>
            <a:ext cx="4525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Training set:</a:t>
            </a:r>
            <a:r>
              <a:rPr lang="en-GB" sz="1900"/>
              <a:t> used to train the model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Validation set:</a:t>
            </a:r>
            <a:r>
              <a:rPr lang="en-GB" sz="1900"/>
              <a:t> used to select model parameters, perform feature engineering, normalisation, etc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Testing set:</a:t>
            </a:r>
            <a:r>
              <a:rPr lang="en-GB" sz="1900"/>
              <a:t> completely held out and used only to test the model on unseen data</a:t>
            </a:r>
            <a:endParaRPr sz="1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Cross-Validation</a:t>
            </a:r>
            <a:endParaRPr/>
          </a:p>
        </p:txBody>
      </p:sp>
      <p:sp>
        <p:nvSpPr>
          <p:cNvPr id="648" name="Google Shape;64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9" name="Google Shape;64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975" y="1342750"/>
            <a:ext cx="6809138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Machine Learning is…</a:t>
            </a:r>
            <a:endParaRPr/>
          </a:p>
        </p:txBody>
      </p:sp>
      <p:sp>
        <p:nvSpPr>
          <p:cNvPr id="127" name="Google Shape;1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1611976" y="1298299"/>
            <a:ext cx="5591800" cy="3845200"/>
            <a:chOff x="1611976" y="1298299"/>
            <a:chExt cx="5591800" cy="3845200"/>
          </a:xfrm>
        </p:grpSpPr>
        <p:pic>
          <p:nvPicPr>
            <p:cNvPr id="129" name="Google Shape;12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11976" y="1298299"/>
              <a:ext cx="5591800" cy="384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6"/>
            <p:cNvSpPr/>
            <p:nvPr/>
          </p:nvSpPr>
          <p:spPr>
            <a:xfrm>
              <a:off x="4214150" y="2983775"/>
              <a:ext cx="1807500" cy="157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192400" y="2899875"/>
              <a:ext cx="1319700" cy="149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4949850" y="2684550"/>
              <a:ext cx="1388400" cy="45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456875" y="3558275"/>
              <a:ext cx="1388400" cy="623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Cross-Validation</a:t>
            </a:r>
            <a:endParaRPr/>
          </a:p>
        </p:txBody>
      </p:sp>
      <p:sp>
        <p:nvSpPr>
          <p:cNvPr id="655" name="Google Shape;6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6" name="Google Shape;656;p60"/>
          <p:cNvSpPr txBox="1"/>
          <p:nvPr>
            <p:ph idx="1" type="body"/>
          </p:nvPr>
        </p:nvSpPr>
        <p:spPr>
          <a:xfrm>
            <a:off x="311725" y="1595975"/>
            <a:ext cx="81606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Leave one out cross-validation:</a:t>
            </a:r>
            <a:r>
              <a:rPr lang="en-GB" sz="1900"/>
              <a:t> similar to k-fold, where k is equal to the total number of observations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Repeated random sub-sampling</a:t>
            </a:r>
            <a:r>
              <a:rPr lang="en-GB" sz="1900"/>
              <a:t>: similar to k-fold, but the folds are created by randomly partitioning the data to use as training and testing sets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Stratified approach:</a:t>
            </a:r>
            <a:r>
              <a:rPr lang="en-GB" sz="1900"/>
              <a:t> ensuring all the training and testing sets have roughly the same class proportions</a:t>
            </a:r>
            <a:endParaRPr sz="1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No Free Lunch</a:t>
            </a:r>
            <a:endParaRPr/>
          </a:p>
        </p:txBody>
      </p:sp>
      <p:sp>
        <p:nvSpPr>
          <p:cNvPr id="662" name="Google Shape;66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3" name="Google Shape;663;p61"/>
          <p:cNvSpPr txBox="1"/>
          <p:nvPr>
            <p:ph idx="1" type="body"/>
          </p:nvPr>
        </p:nvSpPr>
        <p:spPr>
          <a:xfrm>
            <a:off x="311700" y="1505700"/>
            <a:ext cx="4525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No single ML algorithm is optimal when its performance is averaged across all possible problems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There is no universally superior choice of algorithm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We must therefore compare various model choices and determine which is best for the problem at hand</a:t>
            </a:r>
            <a:endParaRPr sz="1900"/>
          </a:p>
        </p:txBody>
      </p:sp>
      <p:pic>
        <p:nvPicPr>
          <p:cNvPr id="664" name="Google Shape;6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9450" y="1894350"/>
            <a:ext cx="4001700" cy="211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Classification Evaluation Metrics</a:t>
            </a:r>
            <a:endParaRPr/>
          </a:p>
        </p:txBody>
      </p:sp>
      <p:sp>
        <p:nvSpPr>
          <p:cNvPr id="670" name="Google Shape;67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1" name="Google Shape;6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213" y="1309225"/>
            <a:ext cx="5239587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Classification Evaluation Metrics</a:t>
            </a:r>
            <a:endParaRPr/>
          </a:p>
        </p:txBody>
      </p:sp>
      <p:sp>
        <p:nvSpPr>
          <p:cNvPr id="677" name="Google Shape;67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8" name="Google Shape;678;p63"/>
          <p:cNvSpPr txBox="1"/>
          <p:nvPr>
            <p:ph idx="1" type="body"/>
          </p:nvPr>
        </p:nvSpPr>
        <p:spPr>
          <a:xfrm>
            <a:off x="4618200" y="1627875"/>
            <a:ext cx="4525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900"/>
              <a:t>Accuracy:</a:t>
            </a:r>
            <a:r>
              <a:rPr lang="en-GB" sz="1900"/>
              <a:t> proportion of correct predictions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900"/>
              <a:t>TP + TN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1900"/>
              <a:t>TP + TN + FP + FN</a:t>
            </a:r>
            <a:endParaRPr sz="1900"/>
          </a:p>
        </p:txBody>
      </p:sp>
      <p:pic>
        <p:nvPicPr>
          <p:cNvPr id="679" name="Google Shape;67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75" y="1777200"/>
            <a:ext cx="3918401" cy="277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63"/>
          <p:cNvCxnSpPr/>
          <p:nvPr/>
        </p:nvCxnSpPr>
        <p:spPr>
          <a:xfrm>
            <a:off x="5779400" y="2921900"/>
            <a:ext cx="22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Classification Evaluation Metrics</a:t>
            </a:r>
            <a:endParaRPr/>
          </a:p>
        </p:txBody>
      </p:sp>
      <p:sp>
        <p:nvSpPr>
          <p:cNvPr id="686" name="Google Shape;68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7" name="Google Shape;687;p64"/>
          <p:cNvSpPr txBox="1"/>
          <p:nvPr>
            <p:ph idx="1" type="body"/>
          </p:nvPr>
        </p:nvSpPr>
        <p:spPr>
          <a:xfrm>
            <a:off x="4618200" y="1627875"/>
            <a:ext cx="4525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900"/>
              <a:t>Precision:</a:t>
            </a:r>
            <a:r>
              <a:rPr lang="en-GB" sz="1900"/>
              <a:t> proportion of predicted positives that were actually positive 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900"/>
              <a:t>TP 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1900"/>
              <a:t>TP + FP</a:t>
            </a:r>
            <a:endParaRPr sz="1900"/>
          </a:p>
        </p:txBody>
      </p:sp>
      <p:pic>
        <p:nvPicPr>
          <p:cNvPr id="688" name="Google Shape;6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75" y="1777200"/>
            <a:ext cx="3918401" cy="277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p64"/>
          <p:cNvCxnSpPr/>
          <p:nvPr/>
        </p:nvCxnSpPr>
        <p:spPr>
          <a:xfrm>
            <a:off x="5779400" y="2921900"/>
            <a:ext cx="22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Classification Evaluation Metrics</a:t>
            </a:r>
            <a:endParaRPr/>
          </a:p>
        </p:txBody>
      </p:sp>
      <p:sp>
        <p:nvSpPr>
          <p:cNvPr id="695" name="Google Shape;69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6" name="Google Shape;696;p65"/>
          <p:cNvSpPr txBox="1"/>
          <p:nvPr>
            <p:ph idx="1" type="body"/>
          </p:nvPr>
        </p:nvSpPr>
        <p:spPr>
          <a:xfrm>
            <a:off x="4618200" y="1627875"/>
            <a:ext cx="4525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900"/>
              <a:t>Recall:</a:t>
            </a:r>
            <a:r>
              <a:rPr lang="en-GB" sz="1900"/>
              <a:t> proportion of actual positives that were correctly predicted 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900"/>
              <a:t>TP 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900"/>
              <a:t>TP + FN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900"/>
          </a:p>
        </p:txBody>
      </p:sp>
      <p:pic>
        <p:nvPicPr>
          <p:cNvPr id="697" name="Google Shape;6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75" y="1777200"/>
            <a:ext cx="3918401" cy="277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65"/>
          <p:cNvCxnSpPr/>
          <p:nvPr/>
        </p:nvCxnSpPr>
        <p:spPr>
          <a:xfrm>
            <a:off x="5779400" y="2921900"/>
            <a:ext cx="22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Classification Evaluation Metrics</a:t>
            </a:r>
            <a:endParaRPr/>
          </a:p>
        </p:txBody>
      </p:sp>
      <p:sp>
        <p:nvSpPr>
          <p:cNvPr id="704" name="Google Shape;70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5" name="Google Shape;705;p66"/>
          <p:cNvSpPr txBox="1"/>
          <p:nvPr>
            <p:ph idx="1" type="body"/>
          </p:nvPr>
        </p:nvSpPr>
        <p:spPr>
          <a:xfrm>
            <a:off x="4618200" y="1627875"/>
            <a:ext cx="4525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900"/>
              <a:t>F1 score:</a:t>
            </a:r>
            <a:r>
              <a:rPr lang="en-GB" sz="1900"/>
              <a:t> harmonic mean of precision and recall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900"/>
              <a:t>Precision * Recall 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900"/>
              <a:t>Precision + Recall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1900"/>
          </a:p>
        </p:txBody>
      </p:sp>
      <p:pic>
        <p:nvPicPr>
          <p:cNvPr id="706" name="Google Shape;7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75" y="1777200"/>
            <a:ext cx="3918401" cy="277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66"/>
          <p:cNvCxnSpPr/>
          <p:nvPr/>
        </p:nvCxnSpPr>
        <p:spPr>
          <a:xfrm>
            <a:off x="5779400" y="2921900"/>
            <a:ext cx="225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6"/>
          <p:cNvSpPr txBox="1"/>
          <p:nvPr/>
        </p:nvSpPr>
        <p:spPr>
          <a:xfrm>
            <a:off x="5230700" y="2683400"/>
            <a:ext cx="54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*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Regression Evaluation Metrics</a:t>
            </a:r>
            <a:endParaRPr/>
          </a:p>
        </p:txBody>
      </p:sp>
      <p:sp>
        <p:nvSpPr>
          <p:cNvPr id="714" name="Google Shape;71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5" name="Google Shape;715;p67"/>
          <p:cNvSpPr txBox="1"/>
          <p:nvPr>
            <p:ph idx="1" type="body"/>
          </p:nvPr>
        </p:nvSpPr>
        <p:spPr>
          <a:xfrm>
            <a:off x="311700" y="1972075"/>
            <a:ext cx="45258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en-GB" sz="1900"/>
              <a:t>Mean Squared Error (MSE)</a:t>
            </a:r>
            <a:r>
              <a:rPr lang="en-GB" sz="1900"/>
              <a:t> is the mean or average of the squared differences between predicted and actual target values in a dataset</a:t>
            </a:r>
            <a:endParaRPr sz="1900"/>
          </a:p>
        </p:txBody>
      </p:sp>
      <p:pic>
        <p:nvPicPr>
          <p:cNvPr id="716" name="Google Shape;71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700" y="1768450"/>
            <a:ext cx="4001700" cy="225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Regression Evaluation Metrics</a:t>
            </a:r>
            <a:endParaRPr/>
          </a:p>
        </p:txBody>
      </p:sp>
      <p:sp>
        <p:nvSpPr>
          <p:cNvPr id="722" name="Google Shape;72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3" name="Google Shape;723;p68"/>
          <p:cNvSpPr txBox="1"/>
          <p:nvPr>
            <p:ph idx="1" type="body"/>
          </p:nvPr>
        </p:nvSpPr>
        <p:spPr>
          <a:xfrm>
            <a:off x="311700" y="1972075"/>
            <a:ext cx="45258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900"/>
              <a:t>Root MSE</a:t>
            </a:r>
            <a:r>
              <a:rPr lang="en-GB" sz="1900"/>
              <a:t> is the square root of the MSE.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1900"/>
              <a:t>The units of the RMSE are the same as the target variable, because they are not squared.</a:t>
            </a:r>
            <a:endParaRPr sz="1900"/>
          </a:p>
        </p:txBody>
      </p:sp>
      <p:pic>
        <p:nvPicPr>
          <p:cNvPr id="724" name="Google Shape;7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700" y="1768450"/>
            <a:ext cx="4001700" cy="225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 Selection: Regression Evaluation Metrics</a:t>
            </a:r>
            <a:endParaRPr/>
          </a:p>
        </p:txBody>
      </p:sp>
      <p:sp>
        <p:nvSpPr>
          <p:cNvPr id="730" name="Google Shape;73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1" name="Google Shape;731;p69"/>
          <p:cNvSpPr txBox="1"/>
          <p:nvPr>
            <p:ph idx="1" type="body"/>
          </p:nvPr>
        </p:nvSpPr>
        <p:spPr>
          <a:xfrm>
            <a:off x="4378825" y="1827200"/>
            <a:ext cx="44535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900"/>
              <a:t>Mean Absolute Error (MAE)</a:t>
            </a:r>
            <a:r>
              <a:rPr lang="en-GB" sz="1900"/>
              <a:t> is the average of the absolute error values.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1900"/>
              <a:t>Because the score is always a positive number, changes in the MAE are linear and therefore intuitive.</a:t>
            </a:r>
            <a:endParaRPr sz="1900"/>
          </a:p>
        </p:txBody>
      </p:sp>
      <p:pic>
        <p:nvPicPr>
          <p:cNvPr id="732" name="Google Shape;7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50" y="1880725"/>
            <a:ext cx="4074025" cy="203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Machine Learning is…</a:t>
            </a:r>
            <a:endParaRPr/>
          </a:p>
        </p:txBody>
      </p:sp>
      <p:sp>
        <p:nvSpPr>
          <p:cNvPr id="139" name="Google Shape;1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25" y="1253100"/>
            <a:ext cx="8167658" cy="351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Model Complexity</a:t>
            </a:r>
            <a:endParaRPr/>
          </a:p>
        </p:txBody>
      </p:sp>
      <p:sp>
        <p:nvSpPr>
          <p:cNvPr id="738" name="Google Shape;73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9" name="Google Shape;7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558" y="1498742"/>
            <a:ext cx="3401483" cy="340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0893" y="1491292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Model Complexity</a:t>
            </a:r>
            <a:endParaRPr/>
          </a:p>
        </p:txBody>
      </p:sp>
      <p:sp>
        <p:nvSpPr>
          <p:cNvPr id="746" name="Google Shape;74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7" name="Google Shape;7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558" y="1498742"/>
            <a:ext cx="3401483" cy="3401483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1"/>
          <p:cNvSpPr txBox="1"/>
          <p:nvPr>
            <p:ph idx="1" type="body"/>
          </p:nvPr>
        </p:nvSpPr>
        <p:spPr>
          <a:xfrm>
            <a:off x="4378825" y="1827200"/>
            <a:ext cx="44535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If </a:t>
            </a:r>
            <a:r>
              <a:rPr i="1" lang="en-GB" sz="2200"/>
              <a:t>f(X)</a:t>
            </a:r>
            <a:r>
              <a:rPr lang="en-GB" sz="2200"/>
              <a:t> is too simple, it may not be able to accurately capture the relationship between the features and the target.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This is called </a:t>
            </a:r>
            <a:r>
              <a:rPr b="1" lang="en-GB" sz="2200"/>
              <a:t>underfitting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Model Complexity</a:t>
            </a:r>
            <a:endParaRPr/>
          </a:p>
        </p:txBody>
      </p:sp>
      <p:sp>
        <p:nvSpPr>
          <p:cNvPr id="754" name="Google Shape;75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5" name="Google Shape;75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893" y="1491292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2"/>
          <p:cNvSpPr txBox="1"/>
          <p:nvPr>
            <p:ph idx="1" type="body"/>
          </p:nvPr>
        </p:nvSpPr>
        <p:spPr>
          <a:xfrm>
            <a:off x="370950" y="1768000"/>
            <a:ext cx="44535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If </a:t>
            </a:r>
            <a:r>
              <a:rPr i="1" lang="en-GB" sz="2200"/>
              <a:t>f(X)</a:t>
            </a:r>
            <a:r>
              <a:rPr lang="en-GB" sz="2200"/>
              <a:t> is too complex, it may capture patterns that are specific to the training data, but fail to generalise to unseen (testing) data.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This is called </a:t>
            </a:r>
            <a:r>
              <a:rPr b="1" lang="en-GB" sz="2200"/>
              <a:t>overfitting</a:t>
            </a:r>
            <a:r>
              <a:rPr lang="en-GB" sz="2200"/>
              <a:t>.</a:t>
            </a:r>
            <a:endParaRPr sz="2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The Bias-Variance Tradeoff</a:t>
            </a:r>
            <a:endParaRPr/>
          </a:p>
        </p:txBody>
      </p:sp>
      <p:sp>
        <p:nvSpPr>
          <p:cNvPr id="762" name="Google Shape;76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3" name="Google Shape;763;p73"/>
          <p:cNvSpPr txBox="1"/>
          <p:nvPr>
            <p:ph idx="1" type="body"/>
          </p:nvPr>
        </p:nvSpPr>
        <p:spPr>
          <a:xfrm>
            <a:off x="370950" y="1768000"/>
            <a:ext cx="81015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Bias: the difference between the model’s predicted value (</a:t>
            </a:r>
            <a:r>
              <a:rPr i="1" lang="en-GB" sz="2200"/>
              <a:t>ŷ</a:t>
            </a:r>
            <a:r>
              <a:rPr lang="en-GB" sz="2200"/>
              <a:t>)</a:t>
            </a:r>
            <a:r>
              <a:rPr b="1" lang="en-GB" sz="2200"/>
              <a:t> </a:t>
            </a:r>
            <a:r>
              <a:rPr lang="en-GB" sz="2200"/>
              <a:t>and the actual value (</a:t>
            </a:r>
            <a:r>
              <a:rPr i="1" lang="en-GB" sz="2200"/>
              <a:t>y</a:t>
            </a:r>
            <a:r>
              <a:rPr lang="en-GB" sz="2200"/>
              <a:t>). An error from erroneous assumptions in the algorithm.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High bias = underfitting</a:t>
            </a:r>
            <a:endParaRPr sz="2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The Bias-Variance Tradeoff</a:t>
            </a:r>
            <a:endParaRPr/>
          </a:p>
        </p:txBody>
      </p:sp>
      <p:sp>
        <p:nvSpPr>
          <p:cNvPr id="769" name="Google Shape;76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0" name="Google Shape;770;p74"/>
          <p:cNvSpPr txBox="1"/>
          <p:nvPr>
            <p:ph idx="1" type="body"/>
          </p:nvPr>
        </p:nvSpPr>
        <p:spPr>
          <a:xfrm>
            <a:off x="370950" y="1768000"/>
            <a:ext cx="81015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Variance: the variability of the predicted value for a given observation. An error from sensitivity to small fluctuations in the training set.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High variance = overfitting</a:t>
            </a:r>
            <a:endParaRPr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The Bias-Variance Tradeoff</a:t>
            </a:r>
            <a:endParaRPr/>
          </a:p>
        </p:txBody>
      </p:sp>
      <p:sp>
        <p:nvSpPr>
          <p:cNvPr id="776" name="Google Shape;77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7" name="Google Shape;77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725" y="1429425"/>
            <a:ext cx="4137080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Model Selection: The Bias-Variance Tradeoff</a:t>
            </a:r>
            <a:endParaRPr/>
          </a:p>
        </p:txBody>
      </p:sp>
      <p:sp>
        <p:nvSpPr>
          <p:cNvPr id="783" name="Google Shape;78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4" name="Google Shape;78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175" y="1342750"/>
            <a:ext cx="5903165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7"/>
          <p:cNvPicPr preferRelativeResize="0"/>
          <p:nvPr/>
        </p:nvPicPr>
        <p:blipFill rotWithShape="1">
          <a:blip r:embed="rId3">
            <a:alphaModFix/>
          </a:blip>
          <a:srcRect b="7562" l="0" r="0" t="7561"/>
          <a:stretch/>
        </p:blipFill>
        <p:spPr>
          <a:xfrm>
            <a:off x="0" y="0"/>
            <a:ext cx="9797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96" name="Google Shape;796;p78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Supervised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Regression 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Classification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ML Algorithms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Model Selection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Linear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797" name="Google Shape;79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9"/>
          <p:cNvSpPr/>
          <p:nvPr/>
        </p:nvSpPr>
        <p:spPr>
          <a:xfrm>
            <a:off x="2480542" y="3420540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79"/>
          <p:cNvSpPr/>
          <p:nvPr/>
        </p:nvSpPr>
        <p:spPr>
          <a:xfrm>
            <a:off x="4118318" y="4306012"/>
            <a:ext cx="3094500" cy="1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79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1070950" y="730250"/>
            <a:ext cx="6461624" cy="3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9"/>
          <p:cNvSpPr/>
          <p:nvPr/>
        </p:nvSpPr>
        <p:spPr>
          <a:xfrm>
            <a:off x="4912237" y="1684183"/>
            <a:ext cx="2055300" cy="395100"/>
          </a:xfrm>
          <a:prstGeom prst="ellipse">
            <a:avLst/>
          </a:prstGeom>
          <a:solidFill>
            <a:srgbClr val="FF930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79"/>
          <p:cNvSpPr/>
          <p:nvPr/>
        </p:nvSpPr>
        <p:spPr>
          <a:xfrm>
            <a:off x="3923750" y="1209199"/>
            <a:ext cx="4606500" cy="3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79"/>
          <p:cNvSpPr/>
          <p:nvPr/>
        </p:nvSpPr>
        <p:spPr>
          <a:xfrm>
            <a:off x="4517156" y="1559887"/>
            <a:ext cx="43386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Regression:</a:t>
            </a: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 numerical outcome such as stock returns or number of sales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79"/>
          <p:cNvSpPr/>
          <p:nvPr/>
        </p:nvSpPr>
        <p:spPr>
          <a:xfrm>
            <a:off x="1664075" y="623725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79"/>
          <p:cNvSpPr/>
          <p:nvPr/>
        </p:nvSpPr>
        <p:spPr>
          <a:xfrm>
            <a:off x="1691275" y="1738925"/>
            <a:ext cx="1907100" cy="3912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9"/>
          <p:cNvSpPr/>
          <p:nvPr/>
        </p:nvSpPr>
        <p:spPr>
          <a:xfrm>
            <a:off x="942943" y="2965368"/>
            <a:ext cx="1683600" cy="1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9"/>
          <p:cNvSpPr/>
          <p:nvPr/>
        </p:nvSpPr>
        <p:spPr>
          <a:xfrm>
            <a:off x="2341438" y="3644653"/>
            <a:ext cx="1683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9"/>
          <p:cNvSpPr/>
          <p:nvPr/>
        </p:nvSpPr>
        <p:spPr>
          <a:xfrm>
            <a:off x="1070950" y="3033577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9"/>
          <p:cNvSpPr/>
          <p:nvPr/>
        </p:nvSpPr>
        <p:spPr>
          <a:xfrm>
            <a:off x="2628442" y="3743146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9"/>
          <p:cNvSpPr txBox="1"/>
          <p:nvPr/>
        </p:nvSpPr>
        <p:spPr>
          <a:xfrm>
            <a:off x="2281772" y="3847575"/>
            <a:ext cx="16836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numerical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6" name="Google Shape;816;p79"/>
          <p:cNvSpPr/>
          <p:nvPr/>
        </p:nvSpPr>
        <p:spPr>
          <a:xfrm>
            <a:off x="1906975" y="3316475"/>
            <a:ext cx="2511000" cy="13467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Machine Learning is…</a:t>
            </a:r>
            <a:endParaRPr/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976" y="1298299"/>
            <a:ext cx="5591800" cy="3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Basic concepts: Regression</a:t>
            </a:r>
            <a:endParaRPr/>
          </a:p>
        </p:txBody>
      </p:sp>
      <p:sp>
        <p:nvSpPr>
          <p:cNvPr id="822" name="Google Shape;822;p80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Regression is concerned with modelling this relationship, i.e. how the ave. </a:t>
            </a:r>
            <a:r>
              <a:rPr i="1" lang="en-GB" sz="2200"/>
              <a:t>y</a:t>
            </a:r>
            <a:r>
              <a:rPr lang="en-GB" sz="2200"/>
              <a:t> changes as a function of </a:t>
            </a:r>
            <a:r>
              <a:rPr i="1" lang="en-GB" sz="2200"/>
              <a:t>X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write this as: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[ave. </a:t>
            </a:r>
            <a:r>
              <a:rPr i="1" lang="en-GB" sz="2200"/>
              <a:t>y</a:t>
            </a:r>
            <a:r>
              <a:rPr lang="en-GB" sz="2200"/>
              <a:t> given </a:t>
            </a:r>
            <a:r>
              <a:rPr i="1" lang="en-GB" sz="2200"/>
              <a:t>X</a:t>
            </a:r>
            <a:r>
              <a:rPr lang="en-GB" sz="2200"/>
              <a:t>] = </a:t>
            </a:r>
            <a:r>
              <a:rPr i="1" lang="en-GB" sz="2200"/>
              <a:t>f</a:t>
            </a:r>
            <a:r>
              <a:rPr lang="en-GB" sz="2200"/>
              <a:t>(</a:t>
            </a:r>
            <a:r>
              <a:rPr i="1" lang="en-GB" sz="2200"/>
              <a:t>X</a:t>
            </a:r>
            <a:r>
              <a:rPr lang="en-GB" sz="2200"/>
              <a:t>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i="1" lang="en-GB" sz="2200"/>
              <a:t>f(X)</a:t>
            </a:r>
            <a:r>
              <a:rPr lang="en-GB" sz="2200"/>
              <a:t> is called the regression function and inferring it is the primary goal in regression problems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i="1" sz="2200"/>
          </a:p>
        </p:txBody>
      </p:sp>
      <p:sp>
        <p:nvSpPr>
          <p:cNvPr id="823" name="Google Shape;82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Linear Regression: The Equation</a:t>
            </a:r>
            <a:endParaRPr/>
          </a:p>
        </p:txBody>
      </p:sp>
      <p:sp>
        <p:nvSpPr>
          <p:cNvPr id="829" name="Google Shape;82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0" name="Google Shape;830;p81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Linear regression assumes that the average value of y is a linear function of the features </a:t>
            </a:r>
            <a:r>
              <a:rPr b="1" i="1" lang="en-GB" sz="2200">
                <a:solidFill>
                  <a:schemeClr val="accent2"/>
                </a:solidFill>
              </a:rPr>
              <a:t>X</a:t>
            </a:r>
            <a:r>
              <a:rPr b="1" baseline="-25000" i="1" lang="en-GB" sz="2200">
                <a:solidFill>
                  <a:schemeClr val="accent2"/>
                </a:solidFill>
              </a:rPr>
              <a:t>1</a:t>
            </a:r>
            <a:r>
              <a:rPr b="1" i="1" lang="en-GB" sz="2200">
                <a:solidFill>
                  <a:schemeClr val="accent2"/>
                </a:solidFill>
              </a:rPr>
              <a:t>, X</a:t>
            </a:r>
            <a:r>
              <a:rPr b="1" baseline="-25000" i="1" lang="en-GB" sz="2200">
                <a:solidFill>
                  <a:schemeClr val="accent2"/>
                </a:solidFill>
              </a:rPr>
              <a:t>2</a:t>
            </a:r>
            <a:r>
              <a:rPr b="1" i="1" lang="en-GB" sz="2200">
                <a:solidFill>
                  <a:schemeClr val="accent2"/>
                </a:solidFill>
              </a:rPr>
              <a:t>, X</a:t>
            </a:r>
            <a:r>
              <a:rPr b="1" baseline="-25000" i="1" lang="en-GB" sz="2200">
                <a:solidFill>
                  <a:schemeClr val="accent2"/>
                </a:solidFill>
              </a:rPr>
              <a:t>3</a:t>
            </a:r>
            <a:r>
              <a:rPr b="1" lang="en-GB" sz="2200">
                <a:solidFill>
                  <a:schemeClr val="accent2"/>
                </a:solidFill>
              </a:rPr>
              <a:t> ... </a:t>
            </a:r>
            <a:r>
              <a:rPr b="1" i="1" lang="en-GB" sz="2200">
                <a:solidFill>
                  <a:schemeClr val="accent2"/>
                </a:solidFill>
              </a:rPr>
              <a:t>X</a:t>
            </a:r>
            <a:r>
              <a:rPr b="1" baseline="-25000" i="1" lang="en-GB" sz="2200">
                <a:solidFill>
                  <a:schemeClr val="accent2"/>
                </a:solidFill>
              </a:rPr>
              <a:t>n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Recall the equation of a line: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y = mx + c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GB" sz="2200"/>
              <a:t>f(X) </a:t>
            </a:r>
            <a:r>
              <a:rPr lang="en-GB" sz="2200"/>
              <a:t>= c + mx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where m is the gradient/slope and c is the y-intercept</a:t>
            </a:r>
            <a:endParaRPr sz="2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Linear Regression: The Equation</a:t>
            </a:r>
            <a:endParaRPr/>
          </a:p>
        </p:txBody>
      </p:sp>
      <p:sp>
        <p:nvSpPr>
          <p:cNvPr id="836" name="Google Shape;83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7" name="Google Shape;837;p82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linear regression, this can be written as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GB" sz="2200"/>
              <a:t>f(X)</a:t>
            </a:r>
            <a:r>
              <a:rPr lang="en-GB" sz="2200"/>
              <a:t> =</a:t>
            </a:r>
            <a:r>
              <a:rPr i="1" lang="en-GB" sz="2200"/>
              <a:t> θ</a:t>
            </a:r>
            <a:r>
              <a:rPr baseline="-25000" i="1" lang="en-GB" sz="2200"/>
              <a:t>0</a:t>
            </a:r>
            <a:r>
              <a:rPr lang="en-GB" sz="2200"/>
              <a:t> + </a:t>
            </a:r>
            <a:r>
              <a:rPr i="1" lang="en-GB" sz="2200"/>
              <a:t>θ</a:t>
            </a:r>
            <a:r>
              <a:rPr baseline="-25000" i="1" lang="en-GB" sz="2200"/>
              <a:t>1</a:t>
            </a:r>
            <a:r>
              <a:rPr i="1" lang="en-GB" sz="2200"/>
              <a:t>X</a:t>
            </a:r>
            <a:r>
              <a:rPr baseline="-25000" i="1" lang="en-GB" sz="2200"/>
              <a:t>1 </a:t>
            </a:r>
            <a:r>
              <a:rPr lang="en-GB" sz="2200"/>
              <a:t>(one feature)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GB" sz="2200"/>
              <a:t>f(X)</a:t>
            </a:r>
            <a:r>
              <a:rPr lang="en-GB" sz="2200"/>
              <a:t> =</a:t>
            </a:r>
            <a:r>
              <a:rPr i="1" lang="en-GB" sz="2200"/>
              <a:t> θ</a:t>
            </a:r>
            <a:r>
              <a:rPr baseline="-25000" i="1" lang="en-GB" sz="2200"/>
              <a:t>0</a:t>
            </a:r>
            <a:r>
              <a:rPr lang="en-GB" sz="2200"/>
              <a:t> + </a:t>
            </a:r>
            <a:r>
              <a:rPr i="1" lang="en-GB" sz="2200"/>
              <a:t>θ</a:t>
            </a:r>
            <a:r>
              <a:rPr baseline="-25000" i="1" lang="en-GB" sz="2200"/>
              <a:t>1</a:t>
            </a:r>
            <a:r>
              <a:rPr i="1" lang="en-GB" sz="2200"/>
              <a:t>X</a:t>
            </a:r>
            <a:r>
              <a:rPr baseline="-25000" i="1" lang="en-GB" sz="2200"/>
              <a:t>1</a:t>
            </a:r>
            <a:r>
              <a:rPr lang="en-GB" sz="2200"/>
              <a:t> + </a:t>
            </a:r>
            <a:r>
              <a:rPr i="1" lang="en-GB" sz="2200"/>
              <a:t>θ</a:t>
            </a:r>
            <a:r>
              <a:rPr baseline="-25000" i="1" lang="en-GB" sz="2200"/>
              <a:t>2</a:t>
            </a:r>
            <a:r>
              <a:rPr i="1" lang="en-GB" sz="2200"/>
              <a:t>X</a:t>
            </a:r>
            <a:r>
              <a:rPr baseline="-25000" i="1" lang="en-GB" sz="2200"/>
              <a:t>2</a:t>
            </a:r>
            <a:r>
              <a:rPr baseline="-25000" lang="en-GB" sz="2200"/>
              <a:t> </a:t>
            </a:r>
            <a:r>
              <a:rPr lang="en-GB" sz="2200"/>
              <a:t>+ … +</a:t>
            </a:r>
            <a:r>
              <a:rPr baseline="-25000" lang="en-GB" sz="2200"/>
              <a:t> </a:t>
            </a:r>
            <a:r>
              <a:rPr i="1" lang="en-GB" sz="2200"/>
              <a:t>θ</a:t>
            </a:r>
            <a:r>
              <a:rPr baseline="-25000" i="1" lang="en-GB" sz="2200"/>
              <a:t>n</a:t>
            </a:r>
            <a:r>
              <a:rPr i="1" lang="en-GB" sz="2200"/>
              <a:t>X</a:t>
            </a:r>
            <a:r>
              <a:rPr baseline="-25000" i="1" lang="en-GB" sz="2200"/>
              <a:t>n </a:t>
            </a:r>
            <a:r>
              <a:rPr lang="en-GB" sz="2200"/>
              <a:t>(many features)</a:t>
            </a:r>
            <a:endParaRPr baseline="-25000" i="1"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where </a:t>
            </a:r>
            <a:r>
              <a:rPr i="1" lang="en-GB" sz="2200"/>
              <a:t>θ</a:t>
            </a:r>
            <a:r>
              <a:rPr baseline="-25000" i="1" lang="en-GB" sz="2200"/>
              <a:t>0 </a:t>
            </a:r>
            <a:r>
              <a:rPr lang="en-GB" sz="2200"/>
              <a:t>,</a:t>
            </a:r>
            <a:r>
              <a:rPr i="1" lang="en-GB" sz="2200"/>
              <a:t>θ</a:t>
            </a:r>
            <a:r>
              <a:rPr baseline="-25000" i="1" lang="en-GB" sz="2200"/>
              <a:t>1</a:t>
            </a:r>
            <a:r>
              <a:rPr lang="en-GB" sz="2200"/>
              <a:t>,</a:t>
            </a:r>
            <a:r>
              <a:rPr i="1" lang="en-GB" sz="2200"/>
              <a:t>θ</a:t>
            </a:r>
            <a:r>
              <a:rPr baseline="-25000" i="1" lang="en-GB" sz="2200"/>
              <a:t>2 </a:t>
            </a:r>
            <a:r>
              <a:rPr lang="en-GB" sz="2200"/>
              <a:t>are the parameters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To find the best parameters, we need to find which ones best minimize a loss function</a:t>
            </a:r>
            <a:endParaRPr sz="2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547" y="2239950"/>
            <a:ext cx="5572461" cy="27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Linear Regression: Loss Function</a:t>
            </a:r>
            <a:endParaRPr/>
          </a:p>
        </p:txBody>
      </p:sp>
      <p:sp>
        <p:nvSpPr>
          <p:cNvPr id="844" name="Google Shape;84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5" name="Google Shape;845;p83"/>
          <p:cNvSpPr txBox="1"/>
          <p:nvPr>
            <p:ph idx="1" type="body"/>
          </p:nvPr>
        </p:nvSpPr>
        <p:spPr>
          <a:xfrm>
            <a:off x="311700" y="1652075"/>
            <a:ext cx="84621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The most common loss function is the residual sum of squares (RSS) function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Linear Regression: Minimizing the loss function</a:t>
            </a:r>
            <a:endParaRPr/>
          </a:p>
        </p:txBody>
      </p:sp>
      <p:sp>
        <p:nvSpPr>
          <p:cNvPr id="851" name="Google Shape;85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2" name="Google Shape;852;p84"/>
          <p:cNvSpPr txBox="1"/>
          <p:nvPr>
            <p:ph idx="1" type="body"/>
          </p:nvPr>
        </p:nvSpPr>
        <p:spPr>
          <a:xfrm>
            <a:off x="311700" y="1652075"/>
            <a:ext cx="30639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We choose parameter values that minimize the squared vertical distances between the points and the line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200"/>
          </a:p>
        </p:txBody>
      </p:sp>
      <p:pic>
        <p:nvPicPr>
          <p:cNvPr id="853" name="Google Shape;85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539" y="1652065"/>
            <a:ext cx="4806913" cy="31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Linear Regression: Minimizing the loss function</a:t>
            </a:r>
            <a:endParaRPr/>
          </a:p>
        </p:txBody>
      </p:sp>
      <p:sp>
        <p:nvSpPr>
          <p:cNvPr id="859" name="Google Shape;85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0" name="Google Shape;860;p85"/>
          <p:cNvSpPr txBox="1"/>
          <p:nvPr>
            <p:ph idx="1" type="body"/>
          </p:nvPr>
        </p:nvSpPr>
        <p:spPr>
          <a:xfrm>
            <a:off x="311700" y="1652075"/>
            <a:ext cx="30639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We choose parameter values that minimize the squared vertical distances between the points and the line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This is the lowest loss</a:t>
            </a:r>
            <a:endParaRPr sz="2200"/>
          </a:p>
        </p:txBody>
      </p:sp>
      <p:pic>
        <p:nvPicPr>
          <p:cNvPr descr="Chart, scatter chart&#10;&#10;Description automatically generated" id="861" name="Google Shape;861;p85"/>
          <p:cNvPicPr preferRelativeResize="0"/>
          <p:nvPr/>
        </p:nvPicPr>
        <p:blipFill rotWithShape="1">
          <a:blip r:embed="rId3">
            <a:alphaModFix/>
          </a:blip>
          <a:srcRect b="1707" l="0" r="0" t="11153"/>
          <a:stretch/>
        </p:blipFill>
        <p:spPr>
          <a:xfrm>
            <a:off x="3565200" y="1391475"/>
            <a:ext cx="4961299" cy="37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85"/>
          <p:cNvCxnSpPr/>
          <p:nvPr/>
        </p:nvCxnSpPr>
        <p:spPr>
          <a:xfrm rot="10800000">
            <a:off x="7058562" y="2378399"/>
            <a:ext cx="311100" cy="38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863" name="Google Shape;863;p85"/>
          <p:cNvCxnSpPr/>
          <p:nvPr/>
        </p:nvCxnSpPr>
        <p:spPr>
          <a:xfrm>
            <a:off x="6111800" y="1835900"/>
            <a:ext cx="887400" cy="19350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864" name="Google Shape;864;p85"/>
          <p:cNvSpPr txBox="1"/>
          <p:nvPr/>
        </p:nvSpPr>
        <p:spPr>
          <a:xfrm>
            <a:off x="5282750" y="1501200"/>
            <a:ext cx="132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b="0" baseline="-2500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 </a:t>
            </a: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-1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b="0" baseline="-2500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1.2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Loss = 7.13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85"/>
          <p:cNvSpPr txBox="1"/>
          <p:nvPr/>
        </p:nvSpPr>
        <p:spPr>
          <a:xfrm>
            <a:off x="7145850" y="2828888"/>
            <a:ext cx="1326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b="0" baseline="-2500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 </a:t>
            </a: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0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θ</a:t>
            </a:r>
            <a:r>
              <a:rPr b="0" baseline="-2500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1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Loss = 6.15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1" name="Google Shape;87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800"/>
            <a:ext cx="9394224" cy="52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877" name="Google Shape;877;p87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Supervised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Regression 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Classification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ML Algorithms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Model Selection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Linear Regression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Logistic Regression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878" name="Google Shape;87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8"/>
          <p:cNvSpPr/>
          <p:nvPr/>
        </p:nvSpPr>
        <p:spPr>
          <a:xfrm>
            <a:off x="2480542" y="3420540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88"/>
          <p:cNvSpPr/>
          <p:nvPr/>
        </p:nvSpPr>
        <p:spPr>
          <a:xfrm>
            <a:off x="4118318" y="4306012"/>
            <a:ext cx="3094500" cy="1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p88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1070950" y="730250"/>
            <a:ext cx="6461624" cy="38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8"/>
          <p:cNvSpPr/>
          <p:nvPr/>
        </p:nvSpPr>
        <p:spPr>
          <a:xfrm>
            <a:off x="4912237" y="1684183"/>
            <a:ext cx="2055300" cy="395100"/>
          </a:xfrm>
          <a:prstGeom prst="ellipse">
            <a:avLst/>
          </a:prstGeom>
          <a:solidFill>
            <a:srgbClr val="FF930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88"/>
          <p:cNvSpPr/>
          <p:nvPr/>
        </p:nvSpPr>
        <p:spPr>
          <a:xfrm>
            <a:off x="3923750" y="1209199"/>
            <a:ext cx="4606500" cy="3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88"/>
          <p:cNvSpPr/>
          <p:nvPr/>
        </p:nvSpPr>
        <p:spPr>
          <a:xfrm>
            <a:off x="4517156" y="1559887"/>
            <a:ext cx="43386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Classification:</a:t>
            </a:r>
            <a:r>
              <a:rPr b="0" i="0" lang="en-GB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 categorical outcome such as profit or loss, cat or dog, etc.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88"/>
          <p:cNvSpPr/>
          <p:nvPr/>
        </p:nvSpPr>
        <p:spPr>
          <a:xfrm>
            <a:off x="1664075" y="623725"/>
            <a:ext cx="5532600" cy="5622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8"/>
          <p:cNvSpPr/>
          <p:nvPr/>
        </p:nvSpPr>
        <p:spPr>
          <a:xfrm>
            <a:off x="1691275" y="1738925"/>
            <a:ext cx="1907100" cy="3912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8"/>
          <p:cNvSpPr/>
          <p:nvPr/>
        </p:nvSpPr>
        <p:spPr>
          <a:xfrm>
            <a:off x="942943" y="2965368"/>
            <a:ext cx="1683600" cy="1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88"/>
          <p:cNvSpPr/>
          <p:nvPr/>
        </p:nvSpPr>
        <p:spPr>
          <a:xfrm>
            <a:off x="2341438" y="3644653"/>
            <a:ext cx="16836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8"/>
          <p:cNvSpPr/>
          <p:nvPr/>
        </p:nvSpPr>
        <p:spPr>
          <a:xfrm>
            <a:off x="1070950" y="3033577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8"/>
          <p:cNvSpPr txBox="1"/>
          <p:nvPr/>
        </p:nvSpPr>
        <p:spPr>
          <a:xfrm>
            <a:off x="575169" y="3087280"/>
            <a:ext cx="17481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a </a:t>
            </a:r>
            <a:r>
              <a:rPr b="1" i="0" lang="en-GB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categorical variable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8"/>
          <p:cNvSpPr/>
          <p:nvPr/>
        </p:nvSpPr>
        <p:spPr>
          <a:xfrm>
            <a:off x="2628442" y="3743146"/>
            <a:ext cx="945000" cy="8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7" name="Google Shape;897;p88"/>
          <p:cNvSpPr/>
          <p:nvPr/>
        </p:nvSpPr>
        <p:spPr>
          <a:xfrm>
            <a:off x="241100" y="2571750"/>
            <a:ext cx="2755500" cy="13467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Logistic Regression: The Rugby-Ballet Problem</a:t>
            </a:r>
            <a:endParaRPr/>
          </a:p>
        </p:txBody>
      </p:sp>
      <p:sp>
        <p:nvSpPr>
          <p:cNvPr id="903" name="Google Shape;903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4" name="Google Shape;90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00" y="1359950"/>
            <a:ext cx="80200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274" y="443046"/>
            <a:ext cx="6695874" cy="4553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/>
          <p:nvPr/>
        </p:nvSpPr>
        <p:spPr>
          <a:xfrm>
            <a:off x="1575163" y="297774"/>
            <a:ext cx="6176700" cy="605700"/>
          </a:xfrm>
          <a:prstGeom prst="ellipse">
            <a:avLst/>
          </a:prstGeom>
          <a:solidFill>
            <a:srgbClr val="FFFF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1691478" y="1423862"/>
            <a:ext cx="2129100" cy="421500"/>
          </a:xfrm>
          <a:prstGeom prst="ellipse">
            <a:avLst/>
          </a:prstGeom>
          <a:solidFill>
            <a:srgbClr val="FF0000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082872" y="1393884"/>
            <a:ext cx="2129700" cy="421500"/>
          </a:xfrm>
          <a:prstGeom prst="ellipse">
            <a:avLst/>
          </a:prstGeom>
          <a:solidFill>
            <a:srgbClr val="FF9307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6239759" y="2789233"/>
            <a:ext cx="1590300" cy="9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6060848" y="1845333"/>
            <a:ext cx="1590300" cy="61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6829117" y="2220485"/>
            <a:ext cx="383400" cy="6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989300" y="2667525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2480542" y="3420540"/>
            <a:ext cx="1735200" cy="12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3908143" y="2606669"/>
            <a:ext cx="1735200" cy="2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4118318" y="4306012"/>
            <a:ext cx="3094500" cy="14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0" name="Google Shape;910;p90"/>
          <p:cNvSpPr txBox="1"/>
          <p:nvPr>
            <p:ph idx="1" type="body"/>
          </p:nvPr>
        </p:nvSpPr>
        <p:spPr>
          <a:xfrm>
            <a:off x="311725" y="2431500"/>
            <a:ext cx="40944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Decision rule: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if </a:t>
            </a:r>
            <a:r>
              <a:rPr i="1" lang="en-GB" sz="2200"/>
              <a:t>X</a:t>
            </a:r>
            <a:r>
              <a:rPr baseline="-25000" i="1" lang="en-GB" sz="2200"/>
              <a:t>1</a:t>
            </a:r>
            <a:r>
              <a:rPr lang="en-GB" sz="2200"/>
              <a:t> &gt; 70 then </a:t>
            </a:r>
            <a:r>
              <a:rPr i="1" lang="en-GB" sz="2200"/>
              <a:t>ŷ</a:t>
            </a:r>
            <a:r>
              <a:rPr lang="en-GB" sz="2200"/>
              <a:t> = 1 else </a:t>
            </a:r>
            <a:r>
              <a:rPr i="1" lang="en-GB" sz="2200"/>
              <a:t>ŷ</a:t>
            </a:r>
            <a:r>
              <a:rPr lang="en-GB" sz="2200"/>
              <a:t> = 0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200"/>
          </a:p>
        </p:txBody>
      </p:sp>
      <p:pic>
        <p:nvPicPr>
          <p:cNvPr id="911" name="Google Shape;91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750" y="1500075"/>
            <a:ext cx="4377622" cy="323379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Logistic Regression: The Rugby-Ballet Problem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8" name="Google Shape;918;p91"/>
          <p:cNvSpPr txBox="1"/>
          <p:nvPr>
            <p:ph idx="1" type="body"/>
          </p:nvPr>
        </p:nvSpPr>
        <p:spPr>
          <a:xfrm>
            <a:off x="311725" y="1659150"/>
            <a:ext cx="4094400" cy="30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Function: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GB" sz="2200"/>
              <a:t>f(X) </a:t>
            </a:r>
            <a:r>
              <a:rPr lang="en-GB" sz="2200"/>
              <a:t>= (</a:t>
            </a:r>
            <a:r>
              <a:rPr i="1" lang="en-GB" sz="2200"/>
              <a:t>X</a:t>
            </a:r>
            <a:r>
              <a:rPr baseline="-25000" i="1" lang="en-GB" sz="2200"/>
              <a:t>1 </a:t>
            </a:r>
            <a:r>
              <a:rPr i="1" lang="en-GB" sz="2200"/>
              <a:t>- t) where t = 70</a:t>
            </a:r>
            <a:endParaRPr i="1"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Decision rule:</a:t>
            </a:r>
            <a:endParaRPr i="1"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if </a:t>
            </a:r>
            <a:r>
              <a:rPr i="1" lang="en-GB" sz="2200"/>
              <a:t>f(X)</a:t>
            </a:r>
            <a:r>
              <a:rPr lang="en-GB" sz="2200"/>
              <a:t> &gt; 0 then </a:t>
            </a:r>
            <a:r>
              <a:rPr i="1" lang="en-GB" sz="2200"/>
              <a:t>ŷ</a:t>
            </a:r>
            <a:r>
              <a:rPr lang="en-GB" sz="2200"/>
              <a:t> = 1 else </a:t>
            </a:r>
            <a:r>
              <a:rPr i="1" lang="en-GB" sz="2200"/>
              <a:t>ŷ</a:t>
            </a:r>
            <a:r>
              <a:rPr lang="en-GB" sz="2200"/>
              <a:t> = 0</a:t>
            </a:r>
            <a:endParaRPr sz="2200"/>
          </a:p>
        </p:txBody>
      </p:sp>
      <p:pic>
        <p:nvPicPr>
          <p:cNvPr id="919" name="Google Shape;91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750" y="1500075"/>
            <a:ext cx="4377622" cy="323379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9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Logistic Regression: The Rugby-Ballet Problem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2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Logistic Regression: Non-Linearly Separable Problems</a:t>
            </a:r>
            <a:endParaRPr sz="2420"/>
          </a:p>
        </p:txBody>
      </p:sp>
      <p:sp>
        <p:nvSpPr>
          <p:cNvPr id="926" name="Google Shape;92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7" name="Google Shape;927;p92"/>
          <p:cNvSpPr txBox="1"/>
          <p:nvPr>
            <p:ph idx="1" type="body"/>
          </p:nvPr>
        </p:nvSpPr>
        <p:spPr>
          <a:xfrm>
            <a:off x="311725" y="2472650"/>
            <a:ext cx="40944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What is the probability that a given observation is in one class versus another?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200"/>
          </a:p>
        </p:txBody>
      </p:sp>
      <p:pic>
        <p:nvPicPr>
          <p:cNvPr id="928" name="Google Shape;92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14925"/>
            <a:ext cx="4433100" cy="309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3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Logistic Regression: Sigmoid Function</a:t>
            </a:r>
            <a:endParaRPr sz="2420"/>
          </a:p>
        </p:txBody>
      </p:sp>
      <p:sp>
        <p:nvSpPr>
          <p:cNvPr id="934" name="Google Shape;93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5" name="Google Shape;935;p93"/>
          <p:cNvSpPr txBox="1"/>
          <p:nvPr>
            <p:ph idx="1" type="body"/>
          </p:nvPr>
        </p:nvSpPr>
        <p:spPr>
          <a:xfrm>
            <a:off x="4572000" y="1527125"/>
            <a:ext cx="40944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New function: the sigmoid function, where the output is a probability in the range of [0,1]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New decision rule: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if </a:t>
            </a:r>
            <a:r>
              <a:rPr i="1" lang="en-GB" sz="2200"/>
              <a:t>f(X)</a:t>
            </a:r>
            <a:r>
              <a:rPr lang="en-GB" sz="2200"/>
              <a:t> &gt; 0.5 then </a:t>
            </a:r>
            <a:r>
              <a:rPr i="1" lang="en-GB" sz="2200"/>
              <a:t>ŷ</a:t>
            </a:r>
            <a:r>
              <a:rPr lang="en-GB" sz="2200"/>
              <a:t> = 1 else </a:t>
            </a:r>
            <a:r>
              <a:rPr i="1" lang="en-GB" sz="2200"/>
              <a:t>ŷ</a:t>
            </a:r>
            <a:r>
              <a:rPr lang="en-GB" sz="2200"/>
              <a:t> = 0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200"/>
          </a:p>
        </p:txBody>
      </p:sp>
      <p:pic>
        <p:nvPicPr>
          <p:cNvPr id="936" name="Google Shape;93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77025"/>
            <a:ext cx="4267200" cy="329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4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Logistic Regression: Log Loss Function</a:t>
            </a:r>
            <a:endParaRPr sz="2420"/>
          </a:p>
        </p:txBody>
      </p:sp>
      <p:sp>
        <p:nvSpPr>
          <p:cNvPr id="942" name="Google Shape;942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3" name="Google Shape;943;p94"/>
          <p:cNvSpPr txBox="1"/>
          <p:nvPr>
            <p:ph idx="1" type="body"/>
          </p:nvPr>
        </p:nvSpPr>
        <p:spPr>
          <a:xfrm>
            <a:off x="5399050" y="2511575"/>
            <a:ext cx="33711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2033"/>
              <a:t>a.k.a cross-entropy loss function</a:t>
            </a:r>
            <a:endParaRPr sz="203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033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-GB" sz="2033"/>
              <a:t>Graph shows the function for </a:t>
            </a:r>
            <a:r>
              <a:rPr i="1" lang="en-GB" sz="2033"/>
              <a:t>y</a:t>
            </a:r>
            <a:r>
              <a:rPr lang="en-GB" sz="2033"/>
              <a:t> = 1</a:t>
            </a:r>
            <a:endParaRPr sz="1840"/>
          </a:p>
        </p:txBody>
      </p:sp>
      <p:pic>
        <p:nvPicPr>
          <p:cNvPr id="944" name="Google Shape;94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150" y="1327350"/>
            <a:ext cx="6043350" cy="8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375" y="1886625"/>
            <a:ext cx="4231112" cy="317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51" name="Google Shape;95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800"/>
            <a:ext cx="9394224" cy="52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57" name="Google Shape;957;p96"/>
          <p:cNvSpPr txBox="1"/>
          <p:nvPr>
            <p:ph idx="1" type="body"/>
          </p:nvPr>
        </p:nvSpPr>
        <p:spPr>
          <a:xfrm>
            <a:off x="4625450" y="303925"/>
            <a:ext cx="4166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Overview of Machine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What is ML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Types of ML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Supervised Learning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Regression 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Classification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●"/>
            </a:pPr>
            <a:r>
              <a:rPr lang="en-GB" sz="1900">
                <a:solidFill>
                  <a:srgbClr val="D9D9D9"/>
                </a:solidFill>
              </a:rPr>
              <a:t>ML Algorithms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Model Selection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Linear Regression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900"/>
              <a:buChar char="○"/>
            </a:pPr>
            <a:r>
              <a:rPr lang="en-GB" sz="1900">
                <a:solidFill>
                  <a:srgbClr val="D9D9D9"/>
                </a:solidFill>
              </a:rPr>
              <a:t>Logistic Regression</a:t>
            </a:r>
            <a:endParaRPr sz="1900">
              <a:solidFill>
                <a:srgbClr val="D9D9D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k-Nearest Neighbours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Homework</a:t>
            </a:r>
            <a:endParaRPr sz="1900"/>
          </a:p>
        </p:txBody>
      </p:sp>
      <p:sp>
        <p:nvSpPr>
          <p:cNvPr id="958" name="Google Shape;958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7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Regression</a:t>
            </a:r>
            <a:endParaRPr sz="2420"/>
          </a:p>
        </p:txBody>
      </p:sp>
      <p:sp>
        <p:nvSpPr>
          <p:cNvPr id="964" name="Google Shape;964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5" name="Google Shape;965;p97"/>
          <p:cNvSpPr txBox="1"/>
          <p:nvPr>
            <p:ph idx="1" type="body"/>
          </p:nvPr>
        </p:nvSpPr>
        <p:spPr>
          <a:xfrm>
            <a:off x="311725" y="1435150"/>
            <a:ext cx="40944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Consider a simple dataset with a single feature </a:t>
            </a:r>
            <a:r>
              <a:rPr i="1" lang="en-GB" sz="2200"/>
              <a:t>X</a:t>
            </a:r>
            <a:r>
              <a:rPr lang="en-GB" sz="2200"/>
              <a:t> and a numerical outcome </a:t>
            </a:r>
            <a:r>
              <a:rPr i="1" lang="en-GB" sz="2200"/>
              <a:t>y</a:t>
            </a:r>
            <a:r>
              <a:rPr lang="en-GB" sz="2200"/>
              <a:t>.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k=3, the kNN prediction for a new observation </a:t>
            </a:r>
            <a:r>
              <a:rPr i="1" lang="en-GB" sz="2200"/>
              <a:t>X</a:t>
            </a:r>
            <a:r>
              <a:rPr baseline="-25000" i="1" lang="en-GB" sz="2200"/>
              <a:t>0</a:t>
            </a:r>
            <a:r>
              <a:rPr i="1" lang="en-GB" sz="2200"/>
              <a:t> </a:t>
            </a:r>
            <a:r>
              <a:rPr lang="en-GB" sz="2200"/>
              <a:t>= 8 would be the average of the </a:t>
            </a:r>
            <a:r>
              <a:rPr i="1" lang="en-GB" sz="2200"/>
              <a:t>y</a:t>
            </a:r>
            <a:r>
              <a:rPr lang="en-GB" sz="2200"/>
              <a:t> values for the 3 observations with </a:t>
            </a:r>
            <a:r>
              <a:rPr i="1" lang="en-GB" sz="2200"/>
              <a:t>X</a:t>
            </a:r>
            <a:r>
              <a:rPr lang="en-GB" sz="2200"/>
              <a:t> values closest to 8</a:t>
            </a:r>
            <a:endParaRPr sz="2200"/>
          </a:p>
        </p:txBody>
      </p:sp>
      <p:pic>
        <p:nvPicPr>
          <p:cNvPr descr="Table&#10;&#10;Description automatically generated" id="966" name="Google Shape;966;p97"/>
          <p:cNvPicPr preferRelativeResize="0"/>
          <p:nvPr/>
        </p:nvPicPr>
        <p:blipFill rotWithShape="1">
          <a:blip r:embed="rId3">
            <a:alphaModFix/>
          </a:blip>
          <a:srcRect b="42801" l="0" r="0" t="0"/>
          <a:stretch/>
        </p:blipFill>
        <p:spPr>
          <a:xfrm>
            <a:off x="6048184" y="1345930"/>
            <a:ext cx="1515215" cy="3466688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7"/>
          <p:cNvSpPr/>
          <p:nvPr/>
        </p:nvSpPr>
        <p:spPr>
          <a:xfrm>
            <a:off x="6099059" y="2476469"/>
            <a:ext cx="799500" cy="8349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97"/>
          <p:cNvSpPr txBox="1"/>
          <p:nvPr/>
        </p:nvSpPr>
        <p:spPr>
          <a:xfrm>
            <a:off x="4999075" y="2484925"/>
            <a:ext cx="10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Closest X values to </a:t>
            </a:r>
            <a:r>
              <a:rPr b="0" i="1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baseline="-25000" i="1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1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8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8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Regression</a:t>
            </a:r>
            <a:endParaRPr sz="2420"/>
          </a:p>
        </p:txBody>
      </p:sp>
      <p:sp>
        <p:nvSpPr>
          <p:cNvPr id="974" name="Google Shape;97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5" name="Google Shape;975;p98"/>
          <p:cNvSpPr txBox="1"/>
          <p:nvPr>
            <p:ph idx="1" type="body"/>
          </p:nvPr>
        </p:nvSpPr>
        <p:spPr>
          <a:xfrm>
            <a:off x="311725" y="2650425"/>
            <a:ext cx="4094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200"/>
              <a:t>13.2 + 7.6 + 7.3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-GB" sz="2200"/>
              <a:t>3</a:t>
            </a:r>
            <a:endParaRPr sz="2200"/>
          </a:p>
        </p:txBody>
      </p:sp>
      <p:pic>
        <p:nvPicPr>
          <p:cNvPr descr="Table&#10;&#10;Description automatically generated" id="976" name="Google Shape;976;p98"/>
          <p:cNvPicPr preferRelativeResize="0"/>
          <p:nvPr/>
        </p:nvPicPr>
        <p:blipFill rotWithShape="1">
          <a:blip r:embed="rId3">
            <a:alphaModFix/>
          </a:blip>
          <a:srcRect b="42801" l="0" r="0" t="0"/>
          <a:stretch/>
        </p:blipFill>
        <p:spPr>
          <a:xfrm>
            <a:off x="6048184" y="1345930"/>
            <a:ext cx="1515215" cy="3466688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8"/>
          <p:cNvSpPr/>
          <p:nvPr/>
        </p:nvSpPr>
        <p:spPr>
          <a:xfrm>
            <a:off x="6099059" y="2476469"/>
            <a:ext cx="799500" cy="8349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98"/>
          <p:cNvSpPr/>
          <p:nvPr/>
        </p:nvSpPr>
        <p:spPr>
          <a:xfrm>
            <a:off x="7614274" y="2535779"/>
            <a:ext cx="177900" cy="775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22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98"/>
          <p:cNvSpPr txBox="1"/>
          <p:nvPr/>
        </p:nvSpPr>
        <p:spPr>
          <a:xfrm>
            <a:off x="4999075" y="2484925"/>
            <a:ext cx="10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Closest X values to </a:t>
            </a:r>
            <a:r>
              <a:rPr b="0" i="1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0" baseline="-25000" i="1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1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GB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8 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98"/>
          <p:cNvSpPr txBox="1"/>
          <p:nvPr/>
        </p:nvSpPr>
        <p:spPr>
          <a:xfrm>
            <a:off x="7843050" y="2715775"/>
            <a:ext cx="104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ŷ </a:t>
            </a:r>
            <a:r>
              <a:rPr b="0" i="0" lang="en-GB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9.36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98"/>
          <p:cNvSpPr txBox="1"/>
          <p:nvPr/>
        </p:nvSpPr>
        <p:spPr>
          <a:xfrm>
            <a:off x="651575" y="2817675"/>
            <a:ext cx="79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en-GB" sz="2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ŷ </a:t>
            </a:r>
            <a:r>
              <a:rPr b="0" i="0" lang="en-GB" sz="2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0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2" name="Google Shape;982;p98"/>
          <p:cNvCxnSpPr/>
          <p:nvPr/>
        </p:nvCxnSpPr>
        <p:spPr>
          <a:xfrm>
            <a:off x="1166275" y="3213650"/>
            <a:ext cx="23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98"/>
          <p:cNvSpPr txBox="1"/>
          <p:nvPr/>
        </p:nvSpPr>
        <p:spPr>
          <a:xfrm>
            <a:off x="3551575" y="2817675"/>
            <a:ext cx="122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9.36</a:t>
            </a:r>
            <a:endParaRPr b="0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9"/>
          <p:cNvSpPr txBox="1"/>
          <p:nvPr>
            <p:ph type="title"/>
          </p:nvPr>
        </p:nvSpPr>
        <p:spPr>
          <a:xfrm>
            <a:off x="311725" y="500925"/>
            <a:ext cx="853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k-Nearest Neighbours: Regression</a:t>
            </a:r>
            <a:endParaRPr sz="2420"/>
          </a:p>
        </p:txBody>
      </p:sp>
      <p:sp>
        <p:nvSpPr>
          <p:cNvPr id="989" name="Google Shape;989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0" name="Google Shape;990;p99"/>
          <p:cNvPicPr preferRelativeResize="0"/>
          <p:nvPr/>
        </p:nvPicPr>
        <p:blipFill rotWithShape="1">
          <a:blip r:embed="rId3">
            <a:alphaModFix/>
          </a:blip>
          <a:srcRect b="0" l="0" r="0" t="10304"/>
          <a:stretch/>
        </p:blipFill>
        <p:spPr>
          <a:xfrm>
            <a:off x="2120350" y="1335425"/>
            <a:ext cx="5458886" cy="38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